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8"/>
  </p:notesMasterIdLst>
  <p:handoutMasterIdLst>
    <p:handoutMasterId r:id="rId9"/>
  </p:handoutMasterIdLst>
  <p:sldIdLst>
    <p:sldId id="262" r:id="rId4"/>
    <p:sldId id="263" r:id="rId5"/>
    <p:sldId id="264" r:id="rId6"/>
    <p:sldId id="266"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iółkowska Karolina" initials="ZK" lastIdx="3" clrIdx="0">
    <p:extLst>
      <p:ext uri="{19B8F6BF-5375-455C-9EA6-DF929625EA0E}">
        <p15:presenceInfo xmlns:p15="http://schemas.microsoft.com/office/powerpoint/2012/main" userId="S-1-5-21-1105406838-1888692371-1540833222-8632" providerId="AD"/>
      </p:ext>
    </p:extLst>
  </p:cmAuthor>
  <p:cmAuthor id="2" name="Nathan Appel" initials="NA" lastIdx="7" clrIdx="1">
    <p:extLst>
      <p:ext uri="{19B8F6BF-5375-455C-9EA6-DF929625EA0E}">
        <p15:presenceInfo xmlns:p15="http://schemas.microsoft.com/office/powerpoint/2012/main" userId="S-1-5-21-1403078364-1280186586-2126327358-10943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8" autoAdjust="0"/>
    <p:restoredTop sz="94660"/>
  </p:normalViewPr>
  <p:slideViewPr>
    <p:cSldViewPr snapToGrid="0">
      <p:cViewPr varScale="1">
        <p:scale>
          <a:sx n="102" d="100"/>
          <a:sy n="102" d="100"/>
        </p:scale>
        <p:origin x="104" y="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
          <c:y val="6.4814658350743515E-2"/>
          <c:w val="0.93888888888888888"/>
          <c:h val="0.77658974919801693"/>
        </c:manualLayout>
      </c:layout>
      <c:barChart>
        <c:barDir val="col"/>
        <c:grouping val="clustered"/>
        <c:varyColors val="0"/>
        <c:ser>
          <c:idx val="0"/>
          <c:order val="0"/>
          <c:tx>
            <c:strRef>
              <c:f>'2018 Q1'!$E$2</c:f>
              <c:strCache>
                <c:ptCount val="1"/>
                <c:pt idx="0">
                  <c:v>Initial Margin Requirement</c:v>
                </c:pt>
              </c:strCache>
            </c:strRef>
          </c:tx>
          <c:spPr>
            <a:solidFill>
              <a:schemeClr val="accent1"/>
            </a:solidFill>
            <a:ln>
              <a:noFill/>
            </a:ln>
            <a:effectLst/>
          </c:spPr>
          <c:invertIfNegative val="0"/>
          <c:dLbls>
            <c:dLbl>
              <c:idx val="0"/>
              <c:tx>
                <c:rich>
                  <a:bodyPr/>
                  <a:lstStyle/>
                  <a:p>
                    <a:r>
                      <a:rPr lang="en-US"/>
                      <a:t>300</a:t>
                    </a:r>
                    <a:endParaRPr lang="en-US" dirty="0"/>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282-47CF-A8DB-354094638C23}"/>
                </c:ext>
              </c:extLst>
            </c:dLbl>
            <c:dLbl>
              <c:idx val="1"/>
              <c:tx>
                <c:rich>
                  <a:bodyPr/>
                  <a:lstStyle/>
                  <a:p>
                    <a:r>
                      <a:rPr lang="en-US" dirty="0"/>
                      <a:t>93</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AD7-4D3B-A416-A0AF6DBB52B4}"/>
                </c:ext>
              </c:extLst>
            </c:dLbl>
            <c:dLbl>
              <c:idx val="2"/>
              <c:tx>
                <c:rich>
                  <a:bodyPr/>
                  <a:lstStyle/>
                  <a:p>
                    <a:r>
                      <a:rPr lang="en-US"/>
                      <a:t>343</a:t>
                    </a:r>
                    <a:endParaRPr lang="en-US" dirty="0"/>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282-47CF-A8DB-354094638C23}"/>
                </c:ext>
              </c:extLst>
            </c:dLbl>
            <c:spPr>
              <a:noFill/>
              <a:ln>
                <a:noFill/>
              </a:ln>
              <a:effectLst/>
            </c:spPr>
            <c:txPr>
              <a:bodyPr rot="-5400000" spcFirstLastPara="1" vertOverflow="clip" horzOverflow="clip" vert="horz" wrap="square" lIns="38100" tIns="19050" rIns="38100" bIns="19050" anchor="ctr" anchorCtr="1">
                <a:spAutoFit/>
              </a:bodyPr>
              <a:lstStyle/>
              <a:p>
                <a:pPr>
                  <a:defRPr sz="1000" b="1" i="0" u="none" strike="noStrike" kern="1200" baseline="0">
                    <a:solidFill>
                      <a:sysClr val="windowText" lastClr="000000"/>
                    </a:solidFill>
                    <a:latin typeface="+mn-lt"/>
                    <a:ea typeface="+mn-ea"/>
                    <a:cs typeface="+mn-cs"/>
                  </a:defRPr>
                </a:pPr>
                <a:endParaRPr lang="en-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'2018 Q1'!$D$3:$D$5</c:f>
              <c:strCache>
                <c:ptCount val="3"/>
                <c:pt idx="0">
                  <c:v> Clearing Member (House) </c:v>
                </c:pt>
                <c:pt idx="1">
                  <c:v> Client net </c:v>
                </c:pt>
                <c:pt idx="2">
                  <c:v> Client gross </c:v>
                </c:pt>
              </c:strCache>
            </c:strRef>
          </c:cat>
          <c:val>
            <c:numRef>
              <c:f>'2018 Q1'!$E$3:$E$5</c:f>
              <c:numCache>
                <c:formatCode>_ * #,##0_ ;_ * \-#,##0_ ;_ * "-"??_ ;_ @_ </c:formatCode>
                <c:ptCount val="3"/>
                <c:pt idx="0">
                  <c:v>299</c:v>
                </c:pt>
                <c:pt idx="1">
                  <c:v>91</c:v>
                </c:pt>
                <c:pt idx="2">
                  <c:v>345</c:v>
                </c:pt>
              </c:numCache>
            </c:numRef>
          </c:val>
          <c:extLst>
            <c:ext xmlns:c16="http://schemas.microsoft.com/office/drawing/2014/chart" uri="{C3380CC4-5D6E-409C-BE32-E72D297353CC}">
              <c16:uniqueId val="{00000000-7B4E-4AA7-982F-39A881862D90}"/>
            </c:ext>
          </c:extLst>
        </c:ser>
        <c:dLbls>
          <c:dLblPos val="outEnd"/>
          <c:showLegendKey val="0"/>
          <c:showVal val="1"/>
          <c:showCatName val="0"/>
          <c:showSerName val="0"/>
          <c:showPercent val="0"/>
          <c:showBubbleSize val="0"/>
        </c:dLbls>
        <c:gapWidth val="444"/>
        <c:overlap val="-90"/>
        <c:axId val="431169440"/>
        <c:axId val="431169832"/>
      </c:barChart>
      <c:catAx>
        <c:axId val="43116944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cap="all" spc="120" normalizeH="0" baseline="0">
                <a:solidFill>
                  <a:sysClr val="windowText" lastClr="000000"/>
                </a:solidFill>
                <a:latin typeface="+mn-lt"/>
                <a:ea typeface="+mn-ea"/>
                <a:cs typeface="+mn-cs"/>
              </a:defRPr>
            </a:pPr>
            <a:endParaRPr lang="en-DE"/>
          </a:p>
        </c:txPr>
        <c:crossAx val="431169832"/>
        <c:crosses val="autoZero"/>
        <c:auto val="1"/>
        <c:lblAlgn val="ctr"/>
        <c:lblOffset val="100"/>
        <c:noMultiLvlLbl val="0"/>
      </c:catAx>
      <c:valAx>
        <c:axId val="431169832"/>
        <c:scaling>
          <c:orientation val="minMax"/>
        </c:scaling>
        <c:delete val="1"/>
        <c:axPos val="l"/>
        <c:numFmt formatCode="_ * #,##0_ ;_ * \-#,##0_ ;_ * &quot;-&quot;??_ ;_ @_ " sourceLinked="1"/>
        <c:majorTickMark val="none"/>
        <c:minorTickMark val="none"/>
        <c:tickLblPos val="nextTo"/>
        <c:crossAx val="431169440"/>
        <c:crosses val="autoZero"/>
        <c:crossBetween val="between"/>
      </c:valAx>
      <c:spPr>
        <a:noFill/>
        <a:ln>
          <a:noFill/>
        </a:ln>
        <a:effectLst/>
      </c:spPr>
    </c:plotArea>
    <c:plotVisOnly val="1"/>
    <c:dispBlanksAs val="gap"/>
    <c:showDLblsOverMax val="0"/>
  </c:chart>
  <c:spPr>
    <a:noFill/>
    <a:ln>
      <a:noFill/>
    </a:ln>
    <a:effectLst/>
  </c:spPr>
  <c:txPr>
    <a:bodyPr/>
    <a:lstStyle/>
    <a:p>
      <a:pPr>
        <a:defRPr sz="1000" b="1">
          <a:solidFill>
            <a:sysClr val="windowText" lastClr="000000"/>
          </a:solidFill>
        </a:defRPr>
      </a:pPr>
      <a:endParaRPr lang="en-DE"/>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US" b="1"/>
              <a:t>Total Global Average Daily Variation Margin</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DE"/>
        </a:p>
      </c:txPr>
    </c:title>
    <c:autoTitleDeleted val="0"/>
    <c:plotArea>
      <c:layout/>
      <c:barChart>
        <c:barDir val="bar"/>
        <c:grouping val="clustered"/>
        <c:varyColors val="0"/>
        <c:ser>
          <c:idx val="0"/>
          <c:order val="0"/>
          <c:tx>
            <c:strRef>
              <c:f>'2018 Q1'!$E$10</c:f>
              <c:strCache>
                <c:ptCount val="1"/>
                <c:pt idx="0">
                  <c:v>Q2 2019</c:v>
                </c:pt>
              </c:strCache>
            </c:strRef>
          </c:tx>
          <c:spPr>
            <a:solidFill>
              <a:schemeClr val="accent1"/>
            </a:solidFill>
            <a:ln>
              <a:noFill/>
            </a:ln>
            <a:effectLst/>
          </c:spPr>
          <c:invertIfNegative val="0"/>
          <c:dLbls>
            <c:dLbl>
              <c:idx val="0"/>
              <c:tx>
                <c:rich>
                  <a:bodyPr/>
                  <a:lstStyle/>
                  <a:p>
                    <a:r>
                      <a:rPr lang="en-US" dirty="0"/>
                      <a:t>Q2</a:t>
                    </a:r>
                    <a:r>
                      <a:rPr lang="en-US" baseline="0" dirty="0"/>
                      <a:t> 2019 Average 31.6</a:t>
                    </a:r>
                    <a:endParaRPr lang="en-US" dirty="0"/>
                  </a:p>
                </c:rich>
              </c:tx>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7E4-4A54-A172-EEBADD9C2AD5}"/>
                </c:ext>
              </c:extLst>
            </c:dLbl>
            <c:spPr>
              <a:noFill/>
              <a:ln>
                <a:noFill/>
              </a:ln>
              <a:effectLst/>
            </c:spPr>
            <c:txPr>
              <a:bodyPr rot="0" spcFirstLastPara="1" vertOverflow="ellipsis" vert="horz" wrap="square" anchor="ctr" anchorCtr="1"/>
              <a:lstStyle/>
              <a:p>
                <a:pPr>
                  <a:defRPr sz="900" b="1" i="0" u="none" strike="noStrike" kern="1200" baseline="0">
                    <a:solidFill>
                      <a:schemeClr val="bg1"/>
                    </a:solidFill>
                    <a:latin typeface="+mn-lt"/>
                    <a:ea typeface="+mn-ea"/>
                    <a:cs typeface="+mn-cs"/>
                  </a:defRPr>
                </a:pPr>
                <a:endParaRPr lang="en-DE"/>
              </a:p>
            </c:txPr>
            <c:dLblPos val="ct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'2018 Q1'!$D$11</c:f>
              <c:strCache>
                <c:ptCount val="1"/>
                <c:pt idx="0">
                  <c:v> Total Average Daily Variation Margin </c:v>
                </c:pt>
              </c:strCache>
            </c:strRef>
          </c:cat>
          <c:val>
            <c:numRef>
              <c:f>'2018 Q1'!$E$11</c:f>
              <c:numCache>
                <c:formatCode>_ * #,##0_ ;_ * \-#,##0_ ;_ * "-"??_ ;_ @_ </c:formatCode>
                <c:ptCount val="1"/>
                <c:pt idx="0">
                  <c:v>31.6</c:v>
                </c:pt>
              </c:numCache>
            </c:numRef>
          </c:val>
          <c:extLst>
            <c:ext xmlns:c16="http://schemas.microsoft.com/office/drawing/2014/chart" uri="{C3380CC4-5D6E-409C-BE32-E72D297353CC}">
              <c16:uniqueId val="{00000001-67E4-4A54-A172-EEBADD9C2AD5}"/>
            </c:ext>
          </c:extLst>
        </c:ser>
        <c:ser>
          <c:idx val="1"/>
          <c:order val="1"/>
          <c:tx>
            <c:strRef>
              <c:f>'2018 Q1'!$F$10</c:f>
              <c:strCache>
                <c:ptCount val="1"/>
                <c:pt idx="0">
                  <c:v>Q1 2019</c:v>
                </c:pt>
              </c:strCache>
            </c:strRef>
          </c:tx>
          <c:spPr>
            <a:solidFill>
              <a:schemeClr val="accent2"/>
            </a:solidFill>
            <a:ln>
              <a:noFill/>
            </a:ln>
            <a:effectLst/>
          </c:spPr>
          <c:invertIfNegative val="0"/>
          <c:dLbls>
            <c:dLbl>
              <c:idx val="0"/>
              <c:tx>
                <c:rich>
                  <a:bodyPr/>
                  <a:lstStyle/>
                  <a:p>
                    <a:r>
                      <a:rPr lang="en-US" sz="900" b="1" i="0" u="none" strike="noStrike" kern="1200" baseline="0" dirty="0">
                        <a:solidFill>
                          <a:sysClr val="windowText" lastClr="000000"/>
                        </a:solidFill>
                      </a:rPr>
                      <a:t>Q1 2019 Average 30.3</a:t>
                    </a:r>
                  </a:p>
                </c:rich>
              </c:tx>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7E4-4A54-A172-EEBADD9C2AD5}"/>
                </c:ext>
              </c:extLst>
            </c:dLbl>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D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'2018 Q1'!$D$11</c:f>
              <c:strCache>
                <c:ptCount val="1"/>
                <c:pt idx="0">
                  <c:v> Total Average Daily Variation Margin </c:v>
                </c:pt>
              </c:strCache>
            </c:strRef>
          </c:cat>
          <c:val>
            <c:numRef>
              <c:f>'2018 Q1'!$F$11</c:f>
              <c:numCache>
                <c:formatCode>_ * #,##0_ ;_ * \-#,##0_ ;_ * "-"??_ ;_ @_ </c:formatCode>
                <c:ptCount val="1"/>
                <c:pt idx="0">
                  <c:v>30.3</c:v>
                </c:pt>
              </c:numCache>
            </c:numRef>
          </c:val>
          <c:extLst>
            <c:ext xmlns:c16="http://schemas.microsoft.com/office/drawing/2014/chart" uri="{C3380CC4-5D6E-409C-BE32-E72D297353CC}">
              <c16:uniqueId val="{00000003-67E4-4A54-A172-EEBADD9C2AD5}"/>
            </c:ext>
          </c:extLst>
        </c:ser>
        <c:dLbls>
          <c:showLegendKey val="0"/>
          <c:showVal val="0"/>
          <c:showCatName val="0"/>
          <c:showSerName val="0"/>
          <c:showPercent val="0"/>
          <c:showBubbleSize val="0"/>
        </c:dLbls>
        <c:gapWidth val="182"/>
        <c:axId val="372983280"/>
        <c:axId val="252099448"/>
      </c:barChart>
      <c:catAx>
        <c:axId val="372983280"/>
        <c:scaling>
          <c:orientation val="minMax"/>
        </c:scaling>
        <c:delete val="1"/>
        <c:axPos val="l"/>
        <c:numFmt formatCode="General" sourceLinked="1"/>
        <c:majorTickMark val="none"/>
        <c:minorTickMark val="none"/>
        <c:tickLblPos val="low"/>
        <c:crossAx val="252099448"/>
        <c:crosses val="autoZero"/>
        <c:auto val="1"/>
        <c:lblAlgn val="ctr"/>
        <c:lblOffset val="100"/>
        <c:noMultiLvlLbl val="0"/>
      </c:catAx>
      <c:valAx>
        <c:axId val="252099448"/>
        <c:scaling>
          <c:orientation val="minMax"/>
          <c:min val="0"/>
        </c:scaling>
        <c:delete val="0"/>
        <c:axPos val="b"/>
        <c:majorGridlines>
          <c:spPr>
            <a:ln w="9525" cap="flat" cmpd="sng" algn="ctr">
              <a:solidFill>
                <a:schemeClr val="tx1">
                  <a:lumMod val="15000"/>
                  <a:lumOff val="85000"/>
                </a:schemeClr>
              </a:solidFill>
              <a:round/>
            </a:ln>
            <a:effectLst/>
          </c:spPr>
        </c:majorGridlines>
        <c:numFmt formatCode="_ * #,##0_ ;_ * \-#,##0_ ;_ * &quot;-&quot;??_ ;_ @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DE"/>
          </a:p>
        </c:txPr>
        <c:crossAx val="372983280"/>
        <c:crosses val="autoZero"/>
        <c:crossBetween val="between"/>
        <c:majorUnit val="2"/>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en-DE"/>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B3D-4A2F-8EA8-0A633CEB762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4B3D-4A2F-8EA8-0A633CEB762A}"/>
              </c:ext>
            </c:extLst>
          </c:dPt>
          <c:dLbls>
            <c:dLbl>
              <c:idx val="0"/>
              <c:layout>
                <c:manualLayout>
                  <c:x val="-0.24454761941951011"/>
                  <c:y val="8.5898055932135703E-2"/>
                </c:manualLayout>
              </c:layout>
              <c:spPr>
                <a:solidFill>
                  <a:srgbClr val="5B9BD5"/>
                </a:solidFill>
                <a:ln>
                  <a:noFill/>
                </a:ln>
                <a:effectLst/>
              </c:spPr>
              <c:txPr>
                <a:bodyPr rot="0" spcFirstLastPara="1" vertOverflow="clip" horzOverflow="clip"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DE"/>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1-4B3D-4A2F-8EA8-0A633CEB762A}"/>
                </c:ext>
              </c:extLst>
            </c:dLbl>
            <c:dLbl>
              <c:idx val="1"/>
              <c:layout>
                <c:manualLayout>
                  <c:x val="0.22963227069183237"/>
                  <c:y val="-0.10135556753979041"/>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4B3D-4A2F-8EA8-0A633CEB762A}"/>
                </c:ext>
              </c:extLst>
            </c:dLbl>
            <c:spPr>
              <a:solidFill>
                <a:srgbClr val="ED7D31"/>
              </a:solidFill>
              <a:ln>
                <a:noFill/>
              </a:ln>
              <a:effectLst/>
            </c:spPr>
            <c:txPr>
              <a:bodyPr rot="0" spcFirstLastPara="1" vertOverflow="clip" horzOverflow="clip"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DE"/>
              </a:p>
            </c:txPr>
            <c:dLblPos val="in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'[Q2 2019 PQD CCP12 (12.10.2019).xlsx]Global'!$A$136:$A$137</c:f>
              <c:strCache>
                <c:ptCount val="2"/>
                <c:pt idx="0">
                  <c:v>Required House Initial Margin</c:v>
                </c:pt>
                <c:pt idx="1">
                  <c:v>Required Client Initial Margin</c:v>
                </c:pt>
              </c:strCache>
            </c:strRef>
          </c:cat>
          <c:val>
            <c:numRef>
              <c:f>'[Q2 2019 PQD CCP12 (12.10.2019).xlsx]Global'!$C$136:$C$137</c:f>
              <c:numCache>
                <c:formatCode>0%</c:formatCode>
                <c:ptCount val="2"/>
                <c:pt idx="0">
                  <c:v>0.4071463242004475</c:v>
                </c:pt>
                <c:pt idx="1">
                  <c:v>0.5928536757995525</c:v>
                </c:pt>
              </c:numCache>
            </c:numRef>
          </c:val>
          <c:extLst>
            <c:ext xmlns:c16="http://schemas.microsoft.com/office/drawing/2014/chart" uri="{C3380CC4-5D6E-409C-BE32-E72D297353CC}">
              <c16:uniqueId val="{00000004-4B3D-4A2F-8EA8-0A633CEB762A}"/>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D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800"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E58A1E9-BE88-45B4-9582-33AA1B8B003B}" type="datetimeFigureOut">
              <a:rPr lang="en-US" smtClean="0"/>
              <a:t>10/17/2019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91564F6F-BE7E-4EB4-B419-F7A5D4244502}" type="slidenum">
              <a:rPr lang="en-US" smtClean="0"/>
              <a:t>‹Nr.›</a:t>
            </a:fld>
            <a:endParaRPr lang="en-US"/>
          </a:p>
        </p:txBody>
      </p:sp>
    </p:spTree>
    <p:extLst>
      <p:ext uri="{BB962C8B-B14F-4D97-AF65-F5344CB8AC3E}">
        <p14:creationId xmlns:p14="http://schemas.microsoft.com/office/powerpoint/2010/main" val="14774211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9B5B0298-119C-4F89-B459-8390CC5F7277}" type="datetimeFigureOut">
              <a:rPr lang="en-US" smtClean="0"/>
              <a:t>10/17/2019</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C647AF6-E40D-4279-92A1-6BFAD23FEDEB}" type="slidenum">
              <a:rPr lang="en-US" smtClean="0"/>
              <a:t>‹Nr.›</a:t>
            </a:fld>
            <a:endParaRPr lang="en-US" dirty="0"/>
          </a:p>
        </p:txBody>
      </p:sp>
    </p:spTree>
    <p:extLst>
      <p:ext uri="{BB962C8B-B14F-4D97-AF65-F5344CB8AC3E}">
        <p14:creationId xmlns:p14="http://schemas.microsoft.com/office/powerpoint/2010/main" val="3481679004"/>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C647AF6-E40D-4279-92A1-6BFAD23FEDEB}" type="slidenum">
              <a:rPr lang="en-US" smtClean="0"/>
              <a:t>1</a:t>
            </a:fld>
            <a:endParaRPr lang="en-US" dirty="0"/>
          </a:p>
        </p:txBody>
      </p:sp>
    </p:spTree>
    <p:extLst>
      <p:ext uri="{BB962C8B-B14F-4D97-AF65-F5344CB8AC3E}">
        <p14:creationId xmlns:p14="http://schemas.microsoft.com/office/powerpoint/2010/main" val="2335466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C647AF6-E40D-4279-92A1-6BFAD23FEDEB}" type="slidenum">
              <a:rPr lang="en-US" smtClean="0"/>
              <a:t>2</a:t>
            </a:fld>
            <a:endParaRPr lang="en-US" dirty="0"/>
          </a:p>
        </p:txBody>
      </p:sp>
    </p:spTree>
    <p:extLst>
      <p:ext uri="{BB962C8B-B14F-4D97-AF65-F5344CB8AC3E}">
        <p14:creationId xmlns:p14="http://schemas.microsoft.com/office/powerpoint/2010/main" val="1804065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829AF2E-7B3E-46A1-9944-1ABB2FBACCF8}" type="slidenum">
              <a:rPr lang="en-GB" smtClean="0"/>
              <a:t>3</a:t>
            </a:fld>
            <a:endParaRPr lang="en-GB" dirty="0"/>
          </a:p>
        </p:txBody>
      </p:sp>
    </p:spTree>
    <p:extLst>
      <p:ext uri="{BB962C8B-B14F-4D97-AF65-F5344CB8AC3E}">
        <p14:creationId xmlns:p14="http://schemas.microsoft.com/office/powerpoint/2010/main" val="4711219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C647AF6-E40D-4279-92A1-6BFAD23FEDEB}" type="slidenum">
              <a:rPr lang="en-US" smtClean="0"/>
              <a:t>4</a:t>
            </a:fld>
            <a:endParaRPr lang="en-US" dirty="0"/>
          </a:p>
        </p:txBody>
      </p:sp>
    </p:spTree>
    <p:extLst>
      <p:ext uri="{BB962C8B-B14F-4D97-AF65-F5344CB8AC3E}">
        <p14:creationId xmlns:p14="http://schemas.microsoft.com/office/powerpoint/2010/main" val="30386518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BD681ED-1DFA-4D15-ADD8-A4ED053B0D4E}" type="datetimeFigureOut">
              <a:rPr lang="en-US" smtClean="0"/>
              <a:t>10/17/2019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B1D9F0F-9CAE-4458-92FD-EAC8C8E2DA60}" type="slidenum">
              <a:rPr lang="en-US" smtClean="0"/>
              <a:t>‹Nr.›</a:t>
            </a:fld>
            <a:endParaRPr lang="en-US" dirty="0"/>
          </a:p>
        </p:txBody>
      </p:sp>
    </p:spTree>
    <p:extLst>
      <p:ext uri="{BB962C8B-B14F-4D97-AF65-F5344CB8AC3E}">
        <p14:creationId xmlns:p14="http://schemas.microsoft.com/office/powerpoint/2010/main" val="1244157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D681ED-1DFA-4D15-ADD8-A4ED053B0D4E}" type="datetimeFigureOut">
              <a:rPr lang="en-US" smtClean="0"/>
              <a:t>10/17/2019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B1D9F0F-9CAE-4458-92FD-EAC8C8E2DA60}" type="slidenum">
              <a:rPr lang="en-US" smtClean="0"/>
              <a:t>‹Nr.›</a:t>
            </a:fld>
            <a:endParaRPr lang="en-US" dirty="0"/>
          </a:p>
        </p:txBody>
      </p:sp>
    </p:spTree>
    <p:extLst>
      <p:ext uri="{BB962C8B-B14F-4D97-AF65-F5344CB8AC3E}">
        <p14:creationId xmlns:p14="http://schemas.microsoft.com/office/powerpoint/2010/main" val="1552266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D681ED-1DFA-4D15-ADD8-A4ED053B0D4E}" type="datetimeFigureOut">
              <a:rPr lang="en-US" smtClean="0"/>
              <a:t>10/17/2019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B1D9F0F-9CAE-4458-92FD-EAC8C8E2DA60}" type="slidenum">
              <a:rPr lang="en-US" smtClean="0"/>
              <a:t>‹Nr.›</a:t>
            </a:fld>
            <a:endParaRPr lang="en-US" dirty="0"/>
          </a:p>
        </p:txBody>
      </p:sp>
    </p:spTree>
    <p:extLst>
      <p:ext uri="{BB962C8B-B14F-4D97-AF65-F5344CB8AC3E}">
        <p14:creationId xmlns:p14="http://schemas.microsoft.com/office/powerpoint/2010/main" val="36530047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7_Two Content">
    <p:spTree>
      <p:nvGrpSpPr>
        <p:cNvPr id="1" name=""/>
        <p:cNvGrpSpPr/>
        <p:nvPr/>
      </p:nvGrpSpPr>
      <p:grpSpPr>
        <a:xfrm>
          <a:off x="0" y="0"/>
          <a:ext cx="0" cy="0"/>
          <a:chOff x="0" y="0"/>
          <a:chExt cx="0" cy="0"/>
        </a:xfrm>
      </p:grpSpPr>
      <p:sp>
        <p:nvSpPr>
          <p:cNvPr id="33" name="Foliennummer"/>
          <p:cNvSpPr txBox="1">
            <a:spLocks noGrp="1"/>
          </p:cNvSpPr>
          <p:nvPr>
            <p:ph type="sldNum" sz="quarter" idx="2"/>
          </p:nvPr>
        </p:nvSpPr>
        <p:spPr>
          <a:prstGeom prst="rect">
            <a:avLst/>
          </a:prstGeom>
        </p:spPr>
        <p:txBody>
          <a:bodyPr/>
          <a:lstStyle/>
          <a:p>
            <a:fld id="{86CB4B4D-7CA3-9044-876B-883B54F8677D}" type="slidenum">
              <a:t>‹Nr.›</a:t>
            </a:fld>
            <a:endParaRPr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Rectangle 5"/>
          <p:cNvSpPr/>
          <p:nvPr userDrawn="1"/>
        </p:nvSpPr>
        <p:spPr>
          <a:xfrm>
            <a:off x="195263" y="122238"/>
            <a:ext cx="11788775" cy="6546850"/>
          </a:xfrm>
          <a:prstGeom prst="rect">
            <a:avLst/>
          </a:prstGeom>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endParaRPr lang="en-US" dirty="0"/>
          </a:p>
        </p:txBody>
      </p:sp>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652000" y="463550"/>
            <a:ext cx="1962150" cy="4206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4942856"/>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Blank - Dark">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117" name="Shape 117"/>
          <p:cNvSpPr>
            <a:spLocks noGrp="1"/>
          </p:cNvSpPr>
          <p:nvPr>
            <p:ph type="sldNum" sz="quarter" idx="2"/>
          </p:nvPr>
        </p:nvSpPr>
        <p:spPr>
          <a:xfrm>
            <a:off x="5929312" y="6518672"/>
            <a:ext cx="321469" cy="250031"/>
          </a:xfrm>
          <a:prstGeom prst="rect">
            <a:avLst/>
          </a:prstGeom>
        </p:spPr>
        <p:txBody>
          <a:bodyPr/>
          <a:lstStyle>
            <a:lvl1pPr>
              <a:defRPr>
                <a:solidFill>
                  <a:srgbClr val="232323"/>
                </a:solidFill>
              </a:defRPr>
            </a:lvl1pPr>
          </a:lstStyle>
          <a:p>
            <a:fld id="{86CB4B4D-7CA3-9044-876B-883B54F8677D}" type="slidenum">
              <a:t>‹Nr.›</a:t>
            </a:fld>
            <a:endParaRPr dirty="0"/>
          </a:p>
        </p:txBody>
      </p:sp>
    </p:spTree>
    <p:extLst>
      <p:ext uri="{BB962C8B-B14F-4D97-AF65-F5344CB8AC3E}">
        <p14:creationId xmlns:p14="http://schemas.microsoft.com/office/powerpoint/2010/main" val="112164730"/>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D681ED-1DFA-4D15-ADD8-A4ED053B0D4E}" type="datetimeFigureOut">
              <a:rPr lang="en-US" smtClean="0"/>
              <a:t>10/17/2019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B1D9F0F-9CAE-4458-92FD-EAC8C8E2DA60}" type="slidenum">
              <a:rPr lang="en-US" smtClean="0"/>
              <a:t>‹Nr.›</a:t>
            </a:fld>
            <a:endParaRPr lang="en-US" dirty="0"/>
          </a:p>
        </p:txBody>
      </p:sp>
    </p:spTree>
    <p:extLst>
      <p:ext uri="{BB962C8B-B14F-4D97-AF65-F5344CB8AC3E}">
        <p14:creationId xmlns:p14="http://schemas.microsoft.com/office/powerpoint/2010/main" val="2586001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D681ED-1DFA-4D15-ADD8-A4ED053B0D4E}" type="datetimeFigureOut">
              <a:rPr lang="en-US" smtClean="0"/>
              <a:t>10/17/2019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B1D9F0F-9CAE-4458-92FD-EAC8C8E2DA60}" type="slidenum">
              <a:rPr lang="en-US" smtClean="0"/>
              <a:t>‹Nr.›</a:t>
            </a:fld>
            <a:endParaRPr lang="en-US" dirty="0"/>
          </a:p>
        </p:txBody>
      </p:sp>
    </p:spTree>
    <p:extLst>
      <p:ext uri="{BB962C8B-B14F-4D97-AF65-F5344CB8AC3E}">
        <p14:creationId xmlns:p14="http://schemas.microsoft.com/office/powerpoint/2010/main" val="3537386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BD681ED-1DFA-4D15-ADD8-A4ED053B0D4E}" type="datetimeFigureOut">
              <a:rPr lang="en-US" smtClean="0"/>
              <a:t>10/17/2019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B1D9F0F-9CAE-4458-92FD-EAC8C8E2DA60}" type="slidenum">
              <a:rPr lang="en-US" smtClean="0"/>
              <a:t>‹Nr.›</a:t>
            </a:fld>
            <a:endParaRPr lang="en-US" dirty="0"/>
          </a:p>
        </p:txBody>
      </p:sp>
    </p:spTree>
    <p:extLst>
      <p:ext uri="{BB962C8B-B14F-4D97-AF65-F5344CB8AC3E}">
        <p14:creationId xmlns:p14="http://schemas.microsoft.com/office/powerpoint/2010/main" val="1160444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BD681ED-1DFA-4D15-ADD8-A4ED053B0D4E}" type="datetimeFigureOut">
              <a:rPr lang="en-US" smtClean="0"/>
              <a:t>10/17/2019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B1D9F0F-9CAE-4458-92FD-EAC8C8E2DA60}" type="slidenum">
              <a:rPr lang="en-US" smtClean="0"/>
              <a:t>‹Nr.›</a:t>
            </a:fld>
            <a:endParaRPr lang="en-US" dirty="0"/>
          </a:p>
        </p:txBody>
      </p:sp>
    </p:spTree>
    <p:extLst>
      <p:ext uri="{BB962C8B-B14F-4D97-AF65-F5344CB8AC3E}">
        <p14:creationId xmlns:p14="http://schemas.microsoft.com/office/powerpoint/2010/main" val="4165906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BD681ED-1DFA-4D15-ADD8-A4ED053B0D4E}" type="datetimeFigureOut">
              <a:rPr lang="en-US" smtClean="0"/>
              <a:t>10/17/2019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B1D9F0F-9CAE-4458-92FD-EAC8C8E2DA60}" type="slidenum">
              <a:rPr lang="en-US" smtClean="0"/>
              <a:t>‹Nr.›</a:t>
            </a:fld>
            <a:endParaRPr lang="en-US" dirty="0"/>
          </a:p>
        </p:txBody>
      </p:sp>
    </p:spTree>
    <p:extLst>
      <p:ext uri="{BB962C8B-B14F-4D97-AF65-F5344CB8AC3E}">
        <p14:creationId xmlns:p14="http://schemas.microsoft.com/office/powerpoint/2010/main" val="1281166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D681ED-1DFA-4D15-ADD8-A4ED053B0D4E}" type="datetimeFigureOut">
              <a:rPr lang="en-US" smtClean="0"/>
              <a:t>10/17/2019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B1D9F0F-9CAE-4458-92FD-EAC8C8E2DA60}" type="slidenum">
              <a:rPr lang="en-US" smtClean="0"/>
              <a:t>‹Nr.›</a:t>
            </a:fld>
            <a:endParaRPr lang="en-US" dirty="0"/>
          </a:p>
        </p:txBody>
      </p:sp>
    </p:spTree>
    <p:extLst>
      <p:ext uri="{BB962C8B-B14F-4D97-AF65-F5344CB8AC3E}">
        <p14:creationId xmlns:p14="http://schemas.microsoft.com/office/powerpoint/2010/main" val="2894576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BD681ED-1DFA-4D15-ADD8-A4ED053B0D4E}" type="datetimeFigureOut">
              <a:rPr lang="en-US" smtClean="0"/>
              <a:t>10/17/2019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B1D9F0F-9CAE-4458-92FD-EAC8C8E2DA60}" type="slidenum">
              <a:rPr lang="en-US" smtClean="0"/>
              <a:t>‹Nr.›</a:t>
            </a:fld>
            <a:endParaRPr lang="en-US" dirty="0"/>
          </a:p>
        </p:txBody>
      </p:sp>
    </p:spTree>
    <p:extLst>
      <p:ext uri="{BB962C8B-B14F-4D97-AF65-F5344CB8AC3E}">
        <p14:creationId xmlns:p14="http://schemas.microsoft.com/office/powerpoint/2010/main" val="3347272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BD681ED-1DFA-4D15-ADD8-A4ED053B0D4E}" type="datetimeFigureOut">
              <a:rPr lang="en-US" smtClean="0"/>
              <a:t>10/17/2019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B1D9F0F-9CAE-4458-92FD-EAC8C8E2DA60}" type="slidenum">
              <a:rPr lang="en-US" smtClean="0"/>
              <a:t>‹Nr.›</a:t>
            </a:fld>
            <a:endParaRPr lang="en-US" dirty="0"/>
          </a:p>
        </p:txBody>
      </p:sp>
    </p:spTree>
    <p:extLst>
      <p:ext uri="{BB962C8B-B14F-4D97-AF65-F5344CB8AC3E}">
        <p14:creationId xmlns:p14="http://schemas.microsoft.com/office/powerpoint/2010/main" val="1201889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D681ED-1DFA-4D15-ADD8-A4ED053B0D4E}" type="datetimeFigureOut">
              <a:rPr lang="en-US" smtClean="0"/>
              <a:t>10/17/2019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1D9F0F-9CAE-4458-92FD-EAC8C8E2DA60}" type="slidenum">
              <a:rPr lang="en-US" smtClean="0"/>
              <a:t>‹Nr.›</a:t>
            </a:fld>
            <a:endParaRPr lang="en-US" dirty="0"/>
          </a:p>
        </p:txBody>
      </p:sp>
    </p:spTree>
    <p:extLst>
      <p:ext uri="{BB962C8B-B14F-4D97-AF65-F5344CB8AC3E}">
        <p14:creationId xmlns:p14="http://schemas.microsoft.com/office/powerpoint/2010/main" val="8538710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2.xml"/><Relationship Id="rId5" Type="http://schemas.openxmlformats.org/officeDocument/2006/relationships/chart" Target="../charts/chart3.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59114" y="0"/>
            <a:ext cx="3632886" cy="6858000"/>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2650107737"/>
              </p:ext>
            </p:extLst>
          </p:nvPr>
        </p:nvGraphicFramePr>
        <p:xfrm>
          <a:off x="1266868" y="2389632"/>
          <a:ext cx="6377515" cy="3630917"/>
        </p:xfrm>
        <a:graphic>
          <a:graphicData uri="http://schemas.openxmlformats.org/drawingml/2006/table">
            <a:tbl>
              <a:tblPr firstRow="1" bandRow="1">
                <a:tableStyleId>{2D5ABB26-0587-4C30-8999-92F81FD0307C}</a:tableStyleId>
              </a:tblPr>
              <a:tblGrid>
                <a:gridCol w="6377515">
                  <a:extLst>
                    <a:ext uri="{9D8B030D-6E8A-4147-A177-3AD203B41FA5}">
                      <a16:colId xmlns:a16="http://schemas.microsoft.com/office/drawing/2014/main" val="20000"/>
                    </a:ext>
                  </a:extLst>
                </a:gridCol>
              </a:tblGrid>
              <a:tr h="3630917">
                <a:tc>
                  <a:txBody>
                    <a:bodyPr/>
                    <a:lstStyle/>
                    <a:p>
                      <a:r>
                        <a:rPr lang="en-US" sz="2400" b="1" kern="1200" dirty="0">
                          <a:solidFill>
                            <a:schemeClr val="tx1"/>
                          </a:solidFill>
                          <a:effectLst/>
                          <a:latin typeface="+mn-lt"/>
                          <a:ea typeface="+mn-ea"/>
                          <a:cs typeface="+mn-cs"/>
                        </a:rPr>
                        <a:t>Public Quantitative Disclosure</a:t>
                      </a:r>
                    </a:p>
                    <a:p>
                      <a:endParaRPr lang="en-US" sz="2400" kern="1200" dirty="0">
                        <a:solidFill>
                          <a:schemeClr val="tx1"/>
                        </a:solidFill>
                        <a:effectLst/>
                        <a:latin typeface="+mn-lt"/>
                        <a:ea typeface="+mn-ea"/>
                        <a:cs typeface="+mn-cs"/>
                      </a:endParaRPr>
                    </a:p>
                    <a:p>
                      <a:r>
                        <a:rPr lang="en-US" sz="2400" b="1" kern="1200" baseline="0" dirty="0">
                          <a:solidFill>
                            <a:schemeClr val="tx1"/>
                          </a:solidFill>
                          <a:effectLst/>
                          <a:latin typeface="+mn-lt"/>
                          <a:ea typeface="+mn-ea"/>
                          <a:cs typeface="+mn-cs"/>
                        </a:rPr>
                        <a:t>Global Statistical Bulletin Q</a:t>
                      </a:r>
                      <a:r>
                        <a:rPr lang="en-US" altLang="zh-CN" sz="2400" b="1" kern="1200" baseline="0" dirty="0">
                          <a:solidFill>
                            <a:schemeClr val="tx1"/>
                          </a:solidFill>
                          <a:effectLst/>
                          <a:latin typeface="+mn-lt"/>
                          <a:ea typeface="+mn-ea"/>
                          <a:cs typeface="+mn-cs"/>
                        </a:rPr>
                        <a:t>2</a:t>
                      </a:r>
                      <a:r>
                        <a:rPr lang="en-US" sz="2400" b="1" kern="1200" baseline="0" dirty="0">
                          <a:solidFill>
                            <a:schemeClr val="tx1"/>
                          </a:solidFill>
                          <a:effectLst/>
                          <a:latin typeface="+mn-lt"/>
                          <a:ea typeface="+mn-ea"/>
                          <a:cs typeface="+mn-cs"/>
                        </a:rPr>
                        <a:t> 201</a:t>
                      </a:r>
                      <a:r>
                        <a:rPr lang="en-US" altLang="zh-CN" sz="2400" b="1" kern="1200" baseline="0" dirty="0">
                          <a:solidFill>
                            <a:schemeClr val="tx1"/>
                          </a:solidFill>
                          <a:effectLst/>
                          <a:latin typeface="+mn-lt"/>
                          <a:ea typeface="+mn-ea"/>
                          <a:cs typeface="+mn-cs"/>
                        </a:rPr>
                        <a:t>9</a:t>
                      </a:r>
                      <a:r>
                        <a:rPr lang="en-US" sz="2400" b="1" kern="1200" baseline="0" dirty="0">
                          <a:solidFill>
                            <a:schemeClr val="tx1"/>
                          </a:solidFill>
                          <a:effectLst/>
                          <a:latin typeface="+mn-lt"/>
                          <a:ea typeface="+mn-ea"/>
                          <a:cs typeface="+mn-cs"/>
                        </a:rPr>
                        <a:t> </a:t>
                      </a:r>
                    </a:p>
                    <a:p>
                      <a:r>
                        <a:rPr lang="en-US" sz="2400" b="1" kern="1200" dirty="0">
                          <a:solidFill>
                            <a:schemeClr val="tx1"/>
                          </a:solidFill>
                          <a:effectLst/>
                          <a:latin typeface="+mn-lt"/>
                          <a:ea typeface="+mn-ea"/>
                          <a:cs typeface="+mn-cs"/>
                        </a:rPr>
                        <a:t> </a:t>
                      </a:r>
                      <a:endParaRPr lang="en-US" sz="2400" kern="1200" dirty="0">
                        <a:solidFill>
                          <a:schemeClr val="tx1"/>
                        </a:solidFill>
                        <a:effectLst/>
                        <a:latin typeface="+mn-lt"/>
                        <a:ea typeface="+mn-ea"/>
                        <a:cs typeface="+mn-cs"/>
                      </a:endParaRPr>
                    </a:p>
                    <a:p>
                      <a:r>
                        <a:rPr lang="en-US" sz="2400" b="1" kern="1200" dirty="0">
                          <a:solidFill>
                            <a:schemeClr val="tx1"/>
                          </a:solidFill>
                          <a:effectLst/>
                          <a:latin typeface="+mn-lt"/>
                          <a:ea typeface="+mn-ea"/>
                          <a:cs typeface="+mn-cs"/>
                        </a:rPr>
                        <a:t>October 201</a:t>
                      </a:r>
                      <a:r>
                        <a:rPr lang="en-US" altLang="zh-CN" sz="2400" b="1" kern="1200" dirty="0">
                          <a:solidFill>
                            <a:schemeClr val="tx1"/>
                          </a:solidFill>
                          <a:effectLst/>
                          <a:latin typeface="+mn-lt"/>
                          <a:ea typeface="+mn-ea"/>
                          <a:cs typeface="+mn-cs"/>
                        </a:rPr>
                        <a:t>9</a:t>
                      </a:r>
                      <a:endParaRPr lang="en-US" sz="2400" b="1" kern="1200" dirty="0">
                        <a:solidFill>
                          <a:schemeClr val="tx1"/>
                        </a:solidFill>
                        <a:effectLst/>
                        <a:latin typeface="+mn-lt"/>
                        <a:ea typeface="+mn-ea"/>
                        <a:cs typeface="+mn-cs"/>
                      </a:endParaRPr>
                    </a:p>
                    <a:p>
                      <a:endParaRPr lang="en-US" sz="2400" dirty="0"/>
                    </a:p>
                  </a:txBody>
                  <a:tcPr/>
                </a:tc>
                <a:extLst>
                  <a:ext uri="{0D108BD9-81ED-4DB2-BD59-A6C34878D82A}">
                    <a16:rowId xmlns:a16="http://schemas.microsoft.com/office/drawing/2014/main" val="10000"/>
                  </a:ext>
                </a:extLst>
              </a:tr>
            </a:tbl>
          </a:graphicData>
        </a:graphic>
      </p:graphicFrame>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51451" y="463234"/>
            <a:ext cx="1962912" cy="420243"/>
          </a:xfrm>
          <a:prstGeom prst="rect">
            <a:avLst/>
          </a:prstGeom>
        </p:spPr>
      </p:pic>
    </p:spTree>
    <p:extLst>
      <p:ext uri="{BB962C8B-B14F-4D97-AF65-F5344CB8AC3E}">
        <p14:creationId xmlns:p14="http://schemas.microsoft.com/office/powerpoint/2010/main" val="3709303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Rectangle 4"/>
          <p:cNvSpPr/>
          <p:nvPr/>
        </p:nvSpPr>
        <p:spPr>
          <a:xfrm>
            <a:off x="195072" y="121920"/>
            <a:ext cx="11789664" cy="6547104"/>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US" dirty="0"/>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51451" y="463234"/>
            <a:ext cx="1962912" cy="420243"/>
          </a:xfrm>
          <a:prstGeom prst="rect">
            <a:avLst/>
          </a:prstGeom>
        </p:spPr>
      </p:pic>
      <p:graphicFrame>
        <p:nvGraphicFramePr>
          <p:cNvPr id="8" name="Table 7"/>
          <p:cNvGraphicFramePr>
            <a:graphicFrameLocks noGrp="1"/>
          </p:cNvGraphicFramePr>
          <p:nvPr>
            <p:extLst>
              <p:ext uri="{D42A27DB-BD31-4B8C-83A1-F6EECF244321}">
                <p14:modId xmlns:p14="http://schemas.microsoft.com/office/powerpoint/2010/main" val="2512967443"/>
              </p:ext>
            </p:extLst>
          </p:nvPr>
        </p:nvGraphicFramePr>
        <p:xfrm>
          <a:off x="572655" y="1080653"/>
          <a:ext cx="10621818" cy="5107711"/>
        </p:xfrm>
        <a:graphic>
          <a:graphicData uri="http://schemas.openxmlformats.org/drawingml/2006/table">
            <a:tbl>
              <a:tblPr firstRow="1" bandRow="1">
                <a:tableStyleId>{2D5ABB26-0587-4C30-8999-92F81FD0307C}</a:tableStyleId>
              </a:tblPr>
              <a:tblGrid>
                <a:gridCol w="10621818">
                  <a:extLst>
                    <a:ext uri="{9D8B030D-6E8A-4147-A177-3AD203B41FA5}">
                      <a16:colId xmlns:a16="http://schemas.microsoft.com/office/drawing/2014/main" val="20000"/>
                    </a:ext>
                  </a:extLst>
                </a:gridCol>
              </a:tblGrid>
              <a:tr h="5107711">
                <a:tc>
                  <a:txBody>
                    <a:bodyPr/>
                    <a:lstStyle/>
                    <a:p>
                      <a:endParaRPr lang="en-US" b="1" dirty="0"/>
                    </a:p>
                    <a:p>
                      <a:pPr marL="285750" indent="-285750" algn="just">
                        <a:buFont typeface="Arial" panose="020B0604020202020204" pitchFamily="34" charset="0"/>
                        <a:buChar char="•"/>
                      </a:pPr>
                      <a:r>
                        <a:rPr lang="en-GB" altLang="zh-CN" sz="1400" b="1" dirty="0"/>
                        <a:t>The CCP12 Global Statistical Bulletin gives an overview of the risk management provided by Central Counterparties around the globe. It seeks to complement existing public statistics, such as the BIS derivatives statistics, by providing a summary of key indicators.</a:t>
                      </a:r>
                    </a:p>
                    <a:p>
                      <a:pPr marL="0" indent="0" algn="just">
                        <a:buFont typeface="Arial" panose="020B0604020202020204" pitchFamily="34" charset="0"/>
                        <a:buNone/>
                      </a:pPr>
                      <a:endParaRPr lang="en-GB" altLang="zh-CN" sz="1400" b="1" dirty="0"/>
                    </a:p>
                    <a:p>
                      <a:pPr marL="285750" indent="-285750" algn="just">
                        <a:buFont typeface="Arial" panose="020B0604020202020204" pitchFamily="34" charset="0"/>
                        <a:buChar char="•"/>
                      </a:pPr>
                      <a:r>
                        <a:rPr lang="en-GB" altLang="zh-CN" sz="1400" b="1" dirty="0"/>
                        <a:t>The data is compiled directly from the source – the CCPs themselves – according to a standardized template carrying information stipulated in global regulatory guidance. </a:t>
                      </a:r>
                      <a:r>
                        <a:rPr lang="en-GB" altLang="zh-CN" sz="1400" b="1" dirty="0">
                          <a:solidFill>
                            <a:schemeClr val="tx1"/>
                          </a:solidFill>
                        </a:rPr>
                        <a:t>Further details for individual CCPs can be found in links provided on</a:t>
                      </a:r>
                      <a:r>
                        <a:rPr lang="en-GB" altLang="zh-CN" sz="1400" b="1" baseline="0" dirty="0">
                          <a:solidFill>
                            <a:schemeClr val="tx1"/>
                          </a:solidFill>
                        </a:rPr>
                        <a:t> the CCP12 website (http://ccp12.org/ccp12-public-quantitative-disclosures/).</a:t>
                      </a:r>
                      <a:endParaRPr lang="en-GB" altLang="zh-CN" sz="1400" b="1" dirty="0"/>
                    </a:p>
                    <a:p>
                      <a:pPr marL="0" indent="0" algn="just">
                        <a:buFont typeface="Arial" panose="020B0604020202020204" pitchFamily="34" charset="0"/>
                        <a:buNone/>
                      </a:pPr>
                      <a:endParaRPr lang="en-GB" altLang="zh-CN" sz="1400" b="1" dirty="0"/>
                    </a:p>
                    <a:p>
                      <a:pPr marL="285750" indent="-285750" algn="just">
                        <a:buFont typeface="Arial" panose="020B0604020202020204" pitchFamily="34" charset="0"/>
                        <a:buChar char="•"/>
                      </a:pPr>
                      <a:r>
                        <a:rPr lang="en-GB" altLang="zh-CN" sz="1400" b="1" dirty="0"/>
                        <a:t>This statistical bulletin helps to inform participants, authorities, and the general public of key features of the scale and nature of financial market infrastructure risk management.</a:t>
                      </a:r>
                    </a:p>
                    <a:p>
                      <a:pPr marL="0" indent="0" algn="just">
                        <a:buFont typeface="Arial" panose="020B0604020202020204" pitchFamily="34" charset="0"/>
                        <a:buNone/>
                      </a:pPr>
                      <a:endParaRPr lang="en-GB" altLang="zh-CN" sz="1400" b="1" dirty="0"/>
                    </a:p>
                    <a:p>
                      <a:pPr marL="285750" indent="-285750" algn="just">
                        <a:buFont typeface="Arial" panose="020B0604020202020204" pitchFamily="34" charset="0"/>
                        <a:buChar char="•"/>
                      </a:pPr>
                      <a:r>
                        <a:rPr lang="en-GB" altLang="zh-CN" sz="1400" b="1" dirty="0"/>
                        <a:t>This publication underlines the scope and scale of risk mitigation provided by central clearing.</a:t>
                      </a:r>
                    </a:p>
                    <a:p>
                      <a:pPr marL="742950" lvl="1" indent="-285750" algn="just">
                        <a:lnSpc>
                          <a:spcPct val="100000"/>
                        </a:lnSpc>
                        <a:buFont typeface="Wingdings" panose="05000000000000000000" pitchFamily="2" charset="2"/>
                        <a:buChar char="Ø"/>
                      </a:pPr>
                      <a:r>
                        <a:rPr lang="en-US" altLang="zh-CN" sz="1400" b="1" kern="1200" dirty="0">
                          <a:solidFill>
                            <a:schemeClr val="tx1"/>
                          </a:solidFill>
                          <a:latin typeface="+mn-lt"/>
                          <a:ea typeface="+mn-ea"/>
                          <a:cs typeface="+mn-cs"/>
                        </a:rPr>
                        <a:t>In this collation 39 CCPs (representing 24 CCP12 members) are included: 11 CCPs from the Americas, 15 CCPs from APAC, and 13 CCPs from EMEA</a:t>
                      </a:r>
                    </a:p>
                    <a:p>
                      <a:pPr marL="742950" lvl="1" indent="-285750" algn="just">
                        <a:lnSpc>
                          <a:spcPct val="100000"/>
                        </a:lnSpc>
                        <a:buFont typeface="Wingdings" panose="05000000000000000000" pitchFamily="2" charset="2"/>
                        <a:buChar char="Ø"/>
                      </a:pPr>
                      <a:r>
                        <a:rPr lang="en-US" altLang="zh-CN" sz="1400" b="1" kern="1200" dirty="0">
                          <a:solidFill>
                            <a:schemeClr val="tx1"/>
                          </a:solidFill>
                          <a:latin typeface="+mn-lt"/>
                          <a:ea typeface="+mn-ea"/>
                          <a:cs typeface="+mn-cs"/>
                        </a:rPr>
                        <a:t>For Q2 2019 the CCPs included in the collation require over USD 746 billion of initial margin and USD 92 billion default fund resources</a:t>
                      </a:r>
                    </a:p>
                    <a:p>
                      <a:pPr marL="742950" lvl="1" indent="-285750" algn="just">
                        <a:lnSpc>
                          <a:spcPct val="100000"/>
                        </a:lnSpc>
                        <a:buFont typeface="Wingdings" panose="05000000000000000000" pitchFamily="2" charset="2"/>
                        <a:buChar char="Ø"/>
                      </a:pPr>
                      <a:r>
                        <a:rPr lang="en-US" altLang="zh-CN" sz="1400" b="1" kern="1200" dirty="0">
                          <a:solidFill>
                            <a:schemeClr val="tx1"/>
                          </a:solidFill>
                          <a:latin typeface="+mn-lt"/>
                          <a:ea typeface="+mn-ea"/>
                          <a:cs typeface="+mn-cs"/>
                        </a:rPr>
                        <a:t>CCPs risk-manage their clearing exposure by collecting mark-to-market losses through regular variation (or similar) margin payments</a:t>
                      </a:r>
                    </a:p>
                    <a:p>
                      <a:pPr marL="742950" lvl="1" indent="-285750" algn="just">
                        <a:lnSpc>
                          <a:spcPct val="100000"/>
                        </a:lnSpc>
                        <a:buFont typeface="Wingdings" panose="05000000000000000000" pitchFamily="2" charset="2"/>
                        <a:buChar char="Ø"/>
                      </a:pPr>
                      <a:r>
                        <a:rPr lang="en-US" altLang="zh-CN" sz="1400" b="1" dirty="0"/>
                        <a:t>CCPs exposure to credit risk is collateralized through high-quality and liquid collateral</a:t>
                      </a:r>
                    </a:p>
                    <a:p>
                      <a:pPr marL="742950" lvl="1" indent="-285750" algn="just">
                        <a:lnSpc>
                          <a:spcPct val="100000"/>
                        </a:lnSpc>
                        <a:buFont typeface="Wingdings" panose="05000000000000000000" pitchFamily="2" charset="2"/>
                        <a:buChar char="Ø"/>
                      </a:pPr>
                      <a:endParaRPr lang="en-US" altLang="zh-CN" sz="1400" b="1" dirty="0"/>
                    </a:p>
                    <a:p>
                      <a:pPr marL="265113" lvl="1" indent="-265113" algn="just">
                        <a:lnSpc>
                          <a:spcPct val="100000"/>
                        </a:lnSpc>
                        <a:buFont typeface="Arial" panose="020B0604020202020204" pitchFamily="34" charset="0"/>
                        <a:buChar char="•"/>
                      </a:pPr>
                      <a:r>
                        <a:rPr lang="en-US" altLang="zh-CN" sz="1400" b="1" kern="1200" dirty="0">
                          <a:solidFill>
                            <a:schemeClr val="tx1"/>
                          </a:solidFill>
                          <a:latin typeface="+mn-lt"/>
                          <a:ea typeface="+mn-ea"/>
                          <a:cs typeface="+mn-cs"/>
                        </a:rPr>
                        <a:t>Please send your questions to: question.pqd@ccp12global.com </a:t>
                      </a:r>
                    </a:p>
                    <a:p>
                      <a:pPr marL="742950" lvl="1" indent="-285750" algn="just">
                        <a:lnSpc>
                          <a:spcPct val="100000"/>
                        </a:lnSpc>
                        <a:buFont typeface="Wingdings" panose="05000000000000000000" pitchFamily="2" charset="2"/>
                        <a:buChar char="Ø"/>
                      </a:pPr>
                      <a:endParaRPr lang="en-US" sz="1400" b="1" dirty="0"/>
                    </a:p>
                  </a:txBody>
                  <a:tcPr/>
                </a:tc>
                <a:extLst>
                  <a:ext uri="{0D108BD9-81ED-4DB2-BD59-A6C34878D82A}">
                    <a16:rowId xmlns:a16="http://schemas.microsoft.com/office/drawing/2014/main" val="10000"/>
                  </a:ext>
                </a:extLst>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3747197209"/>
              </p:ext>
            </p:extLst>
          </p:nvPr>
        </p:nvGraphicFramePr>
        <p:xfrm>
          <a:off x="495808" y="491067"/>
          <a:ext cx="8128000" cy="518160"/>
        </p:xfrm>
        <a:graphic>
          <a:graphicData uri="http://schemas.openxmlformats.org/drawingml/2006/table">
            <a:tbl>
              <a:tblPr firstRow="1" bandRow="1">
                <a:tableStyleId>{2D5ABB26-0587-4C30-8999-92F81FD0307C}</a:tableStyleId>
              </a:tblPr>
              <a:tblGrid>
                <a:gridCol w="8128000">
                  <a:extLst>
                    <a:ext uri="{9D8B030D-6E8A-4147-A177-3AD203B41FA5}">
                      <a16:colId xmlns:a16="http://schemas.microsoft.com/office/drawing/2014/main" val="20000"/>
                    </a:ext>
                  </a:extLst>
                </a:gridCol>
              </a:tblGrid>
              <a:tr h="432138">
                <a:tc>
                  <a:txBody>
                    <a:bodyPr/>
                    <a:lstStyle/>
                    <a:p>
                      <a:r>
                        <a:rPr lang="en-US" sz="2800" b="1" dirty="0"/>
                        <a:t>The</a:t>
                      </a:r>
                      <a:r>
                        <a:rPr lang="en-US" sz="2800" b="1" baseline="0" dirty="0"/>
                        <a:t> CCP12 Global Statistical Bulletin</a:t>
                      </a:r>
                      <a:endParaRPr lang="en-US" sz="2800" b="1" dirty="0"/>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657836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Table 12"/>
          <p:cNvGraphicFramePr>
            <a:graphicFrameLocks noGrp="1"/>
          </p:cNvGraphicFramePr>
          <p:nvPr>
            <p:extLst>
              <p:ext uri="{D42A27DB-BD31-4B8C-83A1-F6EECF244321}">
                <p14:modId xmlns:p14="http://schemas.microsoft.com/office/powerpoint/2010/main" val="1812543063"/>
              </p:ext>
            </p:extLst>
          </p:nvPr>
        </p:nvGraphicFramePr>
        <p:xfrm>
          <a:off x="285988" y="255232"/>
          <a:ext cx="10668382" cy="944880"/>
        </p:xfrm>
        <a:graphic>
          <a:graphicData uri="http://schemas.openxmlformats.org/drawingml/2006/table">
            <a:tbl>
              <a:tblPr firstRow="1" bandRow="1">
                <a:tableStyleId>{2D5ABB26-0587-4C30-8999-92F81FD0307C}</a:tableStyleId>
              </a:tblPr>
              <a:tblGrid>
                <a:gridCol w="10668382">
                  <a:extLst>
                    <a:ext uri="{9D8B030D-6E8A-4147-A177-3AD203B41FA5}">
                      <a16:colId xmlns:a16="http://schemas.microsoft.com/office/drawing/2014/main" val="20000"/>
                    </a:ext>
                  </a:extLst>
                </a:gridCol>
              </a:tblGrid>
              <a:tr h="370840">
                <a:tc>
                  <a:txBody>
                    <a:bodyPr/>
                    <a:lstStyle/>
                    <a:p>
                      <a:pPr algn="l"/>
                      <a:r>
                        <a:rPr lang="en-US" sz="3600" b="1" i="0" u="none" baseline="0" dirty="0">
                          <a:solidFill>
                            <a:schemeClr val="tx1"/>
                          </a:solidFill>
                        </a:rPr>
                        <a:t>Highlights</a:t>
                      </a:r>
                      <a:r>
                        <a:rPr lang="en-US" sz="3600" b="1" i="0" u="none" kern="1200" baseline="0" dirty="0">
                          <a:solidFill>
                            <a:schemeClr val="tx1"/>
                          </a:solidFill>
                          <a:latin typeface="+mn-lt"/>
                          <a:ea typeface="+mn-ea"/>
                          <a:cs typeface="+mn-cs"/>
                        </a:rPr>
                        <a:t> of Public Quantitative Disclosures</a:t>
                      </a:r>
                    </a:p>
                    <a:p>
                      <a:pPr algn="l"/>
                      <a:r>
                        <a:rPr lang="en-US" sz="2000" b="1" i="1" u="none" baseline="0" dirty="0">
                          <a:solidFill>
                            <a:schemeClr val="tx1"/>
                          </a:solidFill>
                        </a:rPr>
                        <a:t>Q2 2019 (in $B USD)</a:t>
                      </a:r>
                      <a:endParaRPr lang="en-US" sz="2000" i="1" u="none" dirty="0">
                        <a:solidFill>
                          <a:schemeClr val="tx1"/>
                        </a:solidFill>
                      </a:endParaRPr>
                    </a:p>
                  </a:txBody>
                  <a:tcPr/>
                </a:tc>
                <a:extLst>
                  <a:ext uri="{0D108BD9-81ED-4DB2-BD59-A6C34878D82A}">
                    <a16:rowId xmlns:a16="http://schemas.microsoft.com/office/drawing/2014/main" val="10000"/>
                  </a:ext>
                </a:extLst>
              </a:tr>
            </a:tbl>
          </a:graphicData>
        </a:graphic>
      </p:graphicFrame>
      <p:graphicFrame>
        <p:nvGraphicFramePr>
          <p:cNvPr id="3" name="Table 2">
            <a:extLst>
              <a:ext uri="{FF2B5EF4-FFF2-40B4-BE49-F238E27FC236}">
                <a16:creationId xmlns:a16="http://schemas.microsoft.com/office/drawing/2014/main" id="{C05A8099-68DA-4541-8FD3-D330792B6F0C}"/>
              </a:ext>
            </a:extLst>
          </p:cNvPr>
          <p:cNvGraphicFramePr>
            <a:graphicFrameLocks noGrp="1"/>
          </p:cNvGraphicFramePr>
          <p:nvPr>
            <p:extLst>
              <p:ext uri="{D42A27DB-BD31-4B8C-83A1-F6EECF244321}">
                <p14:modId xmlns:p14="http://schemas.microsoft.com/office/powerpoint/2010/main" val="525046609"/>
              </p:ext>
            </p:extLst>
          </p:nvPr>
        </p:nvGraphicFramePr>
        <p:xfrm>
          <a:off x="6023270" y="1191578"/>
          <a:ext cx="5825830" cy="4768830"/>
        </p:xfrm>
        <a:graphic>
          <a:graphicData uri="http://schemas.openxmlformats.org/drawingml/2006/table">
            <a:tbl>
              <a:tblPr/>
              <a:tblGrid>
                <a:gridCol w="2911005">
                  <a:extLst>
                    <a:ext uri="{9D8B030D-6E8A-4147-A177-3AD203B41FA5}">
                      <a16:colId xmlns:a16="http://schemas.microsoft.com/office/drawing/2014/main" val="2624915918"/>
                    </a:ext>
                  </a:extLst>
                </a:gridCol>
                <a:gridCol w="1421650">
                  <a:extLst>
                    <a:ext uri="{9D8B030D-6E8A-4147-A177-3AD203B41FA5}">
                      <a16:colId xmlns:a16="http://schemas.microsoft.com/office/drawing/2014/main" val="1836833085"/>
                    </a:ext>
                  </a:extLst>
                </a:gridCol>
                <a:gridCol w="1493175">
                  <a:extLst>
                    <a:ext uri="{9D8B030D-6E8A-4147-A177-3AD203B41FA5}">
                      <a16:colId xmlns:a16="http://schemas.microsoft.com/office/drawing/2014/main" val="4181103253"/>
                    </a:ext>
                  </a:extLst>
                </a:gridCol>
              </a:tblGrid>
              <a:tr h="164995">
                <a:tc gridSpan="2">
                  <a:txBody>
                    <a:bodyPr/>
                    <a:lstStyle/>
                    <a:p>
                      <a:pPr algn="l" fontAlgn="b"/>
                      <a:r>
                        <a:rPr lang="en-US" sz="1200" b="1" i="0" u="none" strike="noStrike" kern="1200" dirty="0">
                          <a:solidFill>
                            <a:schemeClr val="tx1"/>
                          </a:solidFill>
                          <a:effectLst/>
                          <a:latin typeface="Calibri" panose="020F0502020204030204" pitchFamily="34" charset="0"/>
                          <a:ea typeface="+mn-ea"/>
                          <a:cs typeface="+mn-cs"/>
                        </a:rPr>
                        <a:t>Global</a:t>
                      </a:r>
                      <a:r>
                        <a:rPr lang="pl-PL" sz="1200" b="1" i="0" u="none" strike="noStrike" kern="1200" dirty="0">
                          <a:solidFill>
                            <a:schemeClr val="tx1"/>
                          </a:solidFill>
                          <a:effectLst/>
                          <a:latin typeface="Calibri" panose="020F0502020204030204" pitchFamily="34" charset="0"/>
                          <a:ea typeface="+mn-ea"/>
                          <a:cs typeface="+mn-cs"/>
                        </a:rPr>
                        <a:t> </a:t>
                      </a:r>
                      <a:r>
                        <a:rPr lang="en-US" sz="1200" b="1" i="0" u="none" strike="noStrike" kern="1200" dirty="0">
                          <a:solidFill>
                            <a:schemeClr val="tx1"/>
                          </a:solidFill>
                          <a:effectLst/>
                          <a:latin typeface="Calibri" panose="020F0502020204030204" pitchFamily="34" charset="0"/>
                          <a:ea typeface="+mn-ea"/>
                          <a:cs typeface="+mn-cs"/>
                        </a:rPr>
                        <a:t>Initial Margin Requirement</a:t>
                      </a:r>
                      <a:r>
                        <a:rPr lang="pl-PL" sz="1200" b="1" i="0" u="none" strike="noStrike" kern="1200" dirty="0">
                          <a:solidFill>
                            <a:schemeClr val="tx1"/>
                          </a:solidFill>
                          <a:effectLst/>
                          <a:latin typeface="Calibri" panose="020F0502020204030204" pitchFamily="34" charset="0"/>
                          <a:ea typeface="+mn-ea"/>
                          <a:cs typeface="+mn-cs"/>
                        </a:rPr>
                        <a:t> </a:t>
                      </a:r>
                      <a:r>
                        <a:rPr lang="en-US" sz="1200" b="1" i="0" u="none" strike="noStrike" kern="1200" dirty="0">
                          <a:solidFill>
                            <a:schemeClr val="tx1"/>
                          </a:solidFill>
                          <a:effectLst/>
                          <a:latin typeface="Calibri" panose="020F0502020204030204" pitchFamily="34" charset="0"/>
                          <a:ea typeface="+mn-ea"/>
                          <a:cs typeface="+mn-cs"/>
                        </a:rPr>
                        <a:t>*</a:t>
                      </a:r>
                    </a:p>
                    <a:p>
                      <a:pPr algn="l" fontAlgn="b"/>
                      <a:endParaRPr lang="en-US" sz="1000" b="1" i="0" u="none" strike="noStrike" kern="1200" dirty="0">
                        <a:solidFill>
                          <a:srgbClr val="00B050"/>
                        </a:solidFill>
                        <a:effectLst/>
                        <a:latin typeface="Calibri" panose="020F0502020204030204" pitchFamily="34" charset="0"/>
                        <a:ea typeface="+mn-ea"/>
                        <a:cs typeface="+mn-cs"/>
                      </a:endParaRPr>
                    </a:p>
                  </a:txBody>
                  <a:tcPr marL="6621" marR="6621" marT="6621" marB="0" anchor="b">
                    <a:lnL>
                      <a:noFill/>
                    </a:lnL>
                    <a:lnR>
                      <a:noFill/>
                    </a:lnR>
                    <a:lnT>
                      <a:noFill/>
                    </a:lnT>
                    <a:lnB w="6350" cap="flat" cmpd="sng" algn="ctr">
                      <a:noFill/>
                      <a:prstDash val="solid"/>
                      <a:round/>
                      <a:headEnd type="none" w="med" len="med"/>
                      <a:tailEnd type="none" w="med" len="med"/>
                    </a:lnB>
                  </a:tcPr>
                </a:tc>
                <a:tc hMerge="1">
                  <a:txBody>
                    <a:bodyPr/>
                    <a:lstStyle/>
                    <a:p>
                      <a:pPr algn="l" fontAlgn="b"/>
                      <a:endParaRPr lang="en-US" sz="1000" b="0" i="0" u="none" strike="noStrike" dirty="0">
                        <a:solidFill>
                          <a:srgbClr val="000000"/>
                        </a:solidFill>
                        <a:effectLst/>
                        <a:latin typeface="Calibri" panose="020F0502020204030204" pitchFamily="34" charset="0"/>
                      </a:endParaRPr>
                    </a:p>
                  </a:txBody>
                  <a:tcPr marL="6621" marR="6621" marT="6621" marB="0" anchor="b">
                    <a:lnL>
                      <a:noFill/>
                    </a:lnL>
                    <a:lnR>
                      <a:noFill/>
                    </a:lnR>
                    <a:lnT>
                      <a:noFill/>
                    </a:lnT>
                    <a:lnB w="6350" cap="flat" cmpd="sng" algn="ctr">
                      <a:noFill/>
                      <a:prstDash val="solid"/>
                      <a:round/>
                      <a:headEnd type="none" w="med" len="med"/>
                      <a:tailEnd type="none" w="med" len="med"/>
                    </a:lnB>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621" marR="6621" marT="6621" marB="0" anchor="b">
                    <a:lnL>
                      <a:noFill/>
                    </a:lnL>
                    <a:lnR>
                      <a:noFill/>
                    </a:lnR>
                    <a:lnT>
                      <a:noFill/>
                    </a:lnT>
                    <a:lnB>
                      <a:noFill/>
                    </a:lnB>
                  </a:tcPr>
                </a:tc>
                <a:extLst>
                  <a:ext uri="{0D108BD9-81ED-4DB2-BD59-A6C34878D82A}">
                    <a16:rowId xmlns:a16="http://schemas.microsoft.com/office/drawing/2014/main" val="2817746950"/>
                  </a:ext>
                </a:extLst>
              </a:tr>
              <a:tr h="164995">
                <a:tc>
                  <a:txBody>
                    <a:bodyPr/>
                    <a:lstStyle/>
                    <a:p>
                      <a:pPr algn="l" fontAlgn="b"/>
                      <a:r>
                        <a:rPr lang="en-US" sz="1000" b="1" i="0" u="none" strike="noStrike" dirty="0">
                          <a:solidFill>
                            <a:srgbClr val="FFFFFF"/>
                          </a:solidFill>
                          <a:effectLst/>
                          <a:latin typeface="Calibri" panose="020F0502020204030204" pitchFamily="34" charset="0"/>
                        </a:rPr>
                        <a:t>Total Global</a:t>
                      </a:r>
                      <a:r>
                        <a:rPr lang="pl-PL" sz="1000" b="1" i="0" u="none" strike="noStrike" dirty="0">
                          <a:solidFill>
                            <a:srgbClr val="FFFFFF"/>
                          </a:solidFill>
                          <a:effectLst/>
                          <a:latin typeface="Calibri" panose="020F0502020204030204" pitchFamily="34" charset="0"/>
                        </a:rPr>
                        <a:t> </a:t>
                      </a:r>
                      <a:r>
                        <a:rPr lang="en-US" sz="1000" b="1" i="0" u="none" strike="noStrike" dirty="0">
                          <a:solidFill>
                            <a:srgbClr val="FFFFFF"/>
                          </a:solidFill>
                          <a:effectLst/>
                          <a:latin typeface="Calibri" panose="020F0502020204030204" pitchFamily="34" charset="0"/>
                        </a:rPr>
                        <a:t>Initial Margin </a:t>
                      </a:r>
                      <a:r>
                        <a:rPr lang="en-US" sz="1000" b="1" i="0" u="none" strike="noStrike" kern="1200" dirty="0">
                          <a:solidFill>
                            <a:srgbClr val="FFFFFF"/>
                          </a:solidFill>
                          <a:effectLst/>
                          <a:latin typeface="Calibri" panose="020F0502020204030204" pitchFamily="34" charset="0"/>
                          <a:ea typeface="+mn-ea"/>
                          <a:cs typeface="+mn-cs"/>
                        </a:rPr>
                        <a:t>Requirement</a:t>
                      </a:r>
                      <a:r>
                        <a:rPr lang="pl-PL" sz="1000" b="1" i="0" u="none" strike="noStrike" kern="1200" dirty="0">
                          <a:solidFill>
                            <a:srgbClr val="FFFFFF"/>
                          </a:solidFill>
                          <a:effectLst/>
                          <a:latin typeface="Calibri" panose="020F0502020204030204" pitchFamily="34" charset="0"/>
                          <a:ea typeface="+mn-ea"/>
                          <a:cs typeface="+mn-cs"/>
                        </a:rPr>
                        <a:t> </a:t>
                      </a:r>
                      <a:r>
                        <a:rPr lang="en-US" sz="1000" b="1" i="0" u="none" strike="noStrike" kern="1200" dirty="0">
                          <a:solidFill>
                            <a:srgbClr val="FFFFFF"/>
                          </a:solidFill>
                          <a:effectLst/>
                          <a:latin typeface="Calibri" panose="020F0502020204030204" pitchFamily="34" charset="0"/>
                          <a:ea typeface="+mn-ea"/>
                          <a:cs typeface="+mn-cs"/>
                        </a:rPr>
                        <a:t>*</a:t>
                      </a:r>
                    </a:p>
                  </a:txBody>
                  <a:tcPr marL="6621" marR="6621" marT="6621"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5B9BD5"/>
                    </a:solidFill>
                  </a:tcPr>
                </a:tc>
                <a:tc>
                  <a:txBody>
                    <a:bodyPr/>
                    <a:lstStyle/>
                    <a:p>
                      <a:pPr algn="ctr" fontAlgn="b"/>
                      <a:r>
                        <a:rPr lang="en-US" sz="1000" b="1" i="0" u="none" strike="noStrike" dirty="0">
                          <a:solidFill>
                            <a:srgbClr val="FFFFFF"/>
                          </a:solidFill>
                          <a:effectLst/>
                          <a:latin typeface="Calibri" panose="020F0502020204030204" pitchFamily="34" charset="0"/>
                        </a:rPr>
                        <a:t>$746</a:t>
                      </a:r>
                    </a:p>
                  </a:txBody>
                  <a:tcPr marL="6621" marR="6621" marT="6621"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5B9BD5"/>
                    </a:solidFill>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621" marR="6621" marT="6621" marB="0" anchor="b">
                    <a:lnL w="6350" cap="flat" cmpd="sng" algn="ctr">
                      <a:solidFill>
                        <a:srgbClr val="80808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465513973"/>
                  </a:ext>
                </a:extLst>
              </a:tr>
              <a:tr h="160161">
                <a:tc>
                  <a:txBody>
                    <a:bodyPr/>
                    <a:lstStyle/>
                    <a:p>
                      <a:pPr algn="l" fontAlgn="b"/>
                      <a:endParaRPr lang="en-US" sz="1000" b="0" i="0" u="none" strike="noStrike" dirty="0">
                        <a:solidFill>
                          <a:srgbClr val="000000"/>
                        </a:solidFill>
                        <a:effectLst/>
                        <a:latin typeface="Calibri" panose="020F0502020204030204" pitchFamily="34" charset="0"/>
                      </a:endParaRPr>
                    </a:p>
                  </a:txBody>
                  <a:tcPr marL="6621" marR="6621" marT="6621" marB="0" anchor="b">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621" marR="6621" marT="6621" marB="0" anchor="b">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621" marR="6621" marT="6621" marB="0" anchor="b">
                    <a:lnL>
                      <a:noFill/>
                    </a:lnL>
                    <a:lnR>
                      <a:noFill/>
                    </a:lnR>
                    <a:lnT>
                      <a:noFill/>
                    </a:lnT>
                    <a:lnB>
                      <a:noFill/>
                    </a:lnB>
                  </a:tcPr>
                </a:tc>
                <a:extLst>
                  <a:ext uri="{0D108BD9-81ED-4DB2-BD59-A6C34878D82A}">
                    <a16:rowId xmlns:a16="http://schemas.microsoft.com/office/drawing/2014/main" val="338323397"/>
                  </a:ext>
                </a:extLst>
              </a:tr>
              <a:tr h="164995">
                <a:tc>
                  <a:txBody>
                    <a:bodyPr/>
                    <a:lstStyle/>
                    <a:p>
                      <a:pPr algn="l" fontAlgn="b"/>
                      <a:r>
                        <a:rPr lang="en-US" sz="1000" b="1" i="0" u="none" strike="noStrike" dirty="0">
                          <a:solidFill>
                            <a:srgbClr val="FFFFFF"/>
                          </a:solidFill>
                          <a:effectLst/>
                          <a:latin typeface="Calibri" panose="020F0502020204030204" pitchFamily="34" charset="0"/>
                        </a:rPr>
                        <a:t>Total Global</a:t>
                      </a:r>
                      <a:r>
                        <a:rPr lang="pl-PL" sz="1000" b="1" i="0" u="none" strike="noStrike" dirty="0">
                          <a:solidFill>
                            <a:srgbClr val="FFFFFF"/>
                          </a:solidFill>
                          <a:effectLst/>
                          <a:latin typeface="Calibri" panose="020F0502020204030204" pitchFamily="34" charset="0"/>
                        </a:rPr>
                        <a:t> </a:t>
                      </a:r>
                      <a:r>
                        <a:rPr lang="en-US" sz="1000" b="1" i="0" u="none" strike="noStrike" dirty="0">
                          <a:solidFill>
                            <a:srgbClr val="FFFFFF"/>
                          </a:solidFill>
                          <a:effectLst/>
                          <a:latin typeface="Calibri" panose="020F0502020204030204" pitchFamily="34" charset="0"/>
                        </a:rPr>
                        <a:t>Default Fund </a:t>
                      </a:r>
                      <a:r>
                        <a:rPr lang="en-US" sz="1000" b="1" i="0" u="none" strike="noStrike" kern="1200" dirty="0">
                          <a:solidFill>
                            <a:srgbClr val="FFFFFF"/>
                          </a:solidFill>
                          <a:effectLst/>
                          <a:latin typeface="Calibri" panose="020F0502020204030204" pitchFamily="34" charset="0"/>
                          <a:ea typeface="+mn-ea"/>
                          <a:cs typeface="+mn-cs"/>
                        </a:rPr>
                        <a:t>Requirement *</a:t>
                      </a:r>
                    </a:p>
                  </a:txBody>
                  <a:tcPr marL="6621" marR="6621" marT="6621"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5B9BD5"/>
                    </a:solidFill>
                  </a:tcPr>
                </a:tc>
                <a:tc>
                  <a:txBody>
                    <a:bodyPr/>
                    <a:lstStyle/>
                    <a:p>
                      <a:pPr algn="ctr" fontAlgn="b"/>
                      <a:r>
                        <a:rPr lang="en-US" sz="1000" b="1" i="0" u="none" strike="noStrike" dirty="0">
                          <a:solidFill>
                            <a:srgbClr val="FFFFFF"/>
                          </a:solidFill>
                          <a:effectLst/>
                          <a:latin typeface="Calibri" panose="020F0502020204030204" pitchFamily="34" charset="0"/>
                        </a:rPr>
                        <a:t>$92</a:t>
                      </a:r>
                    </a:p>
                  </a:txBody>
                  <a:tcPr marL="6621" marR="6621" marT="6621"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5B9BD5"/>
                    </a:solidFill>
                  </a:tcPr>
                </a:tc>
                <a:tc>
                  <a:txBody>
                    <a:bodyPr/>
                    <a:lstStyle/>
                    <a:p>
                      <a:pPr algn="l" fontAlgn="b"/>
                      <a:endParaRPr lang="en-US" sz="1000" b="0" i="0" u="none" strike="noStrike">
                        <a:solidFill>
                          <a:srgbClr val="000000"/>
                        </a:solidFill>
                        <a:effectLst/>
                        <a:latin typeface="Calibri" panose="020F0502020204030204" pitchFamily="34" charset="0"/>
                      </a:endParaRPr>
                    </a:p>
                  </a:txBody>
                  <a:tcPr marL="6621" marR="6621" marT="6621" marB="0" anchor="b">
                    <a:lnL w="6350" cap="flat" cmpd="sng" algn="ctr">
                      <a:solidFill>
                        <a:srgbClr val="80808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590423530"/>
                  </a:ext>
                </a:extLst>
              </a:tr>
              <a:tr h="160161">
                <a:tc>
                  <a:txBody>
                    <a:bodyPr/>
                    <a:lstStyle/>
                    <a:p>
                      <a:pPr algn="l" fontAlgn="b"/>
                      <a:endParaRPr lang="en-US" sz="1000" b="1" i="0" u="none" strike="noStrike" dirty="0">
                        <a:solidFill>
                          <a:srgbClr val="000000"/>
                        </a:solidFill>
                        <a:effectLst/>
                        <a:latin typeface="Calibri" panose="020F0502020204030204" pitchFamily="34" charset="0"/>
                      </a:endParaRPr>
                    </a:p>
                  </a:txBody>
                  <a:tcPr marL="6621" marR="6621" marT="6621" marB="0" anchor="b">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fontAlgn="b"/>
                      <a:endParaRPr lang="en-US" sz="1000" b="1" i="0" u="none" strike="noStrike">
                        <a:solidFill>
                          <a:srgbClr val="000000"/>
                        </a:solidFill>
                        <a:effectLst/>
                        <a:latin typeface="Calibri" panose="020F0502020204030204" pitchFamily="34" charset="0"/>
                      </a:endParaRPr>
                    </a:p>
                  </a:txBody>
                  <a:tcPr marL="6621" marR="6621" marT="6621" marB="0" anchor="b">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621" marR="6621" marT="6621" marB="0" anchor="b">
                    <a:lnL>
                      <a:noFill/>
                    </a:lnL>
                    <a:lnR>
                      <a:noFill/>
                    </a:lnR>
                    <a:lnT>
                      <a:noFill/>
                    </a:lnT>
                    <a:lnB>
                      <a:noFill/>
                    </a:lnB>
                  </a:tcPr>
                </a:tc>
                <a:extLst>
                  <a:ext uri="{0D108BD9-81ED-4DB2-BD59-A6C34878D82A}">
                    <a16:rowId xmlns:a16="http://schemas.microsoft.com/office/drawing/2014/main" val="2120134633"/>
                  </a:ext>
                </a:extLst>
              </a:tr>
              <a:tr h="164995">
                <a:tc>
                  <a:txBody>
                    <a:bodyPr/>
                    <a:lstStyle/>
                    <a:p>
                      <a:pPr algn="l" fontAlgn="b"/>
                      <a:r>
                        <a:rPr lang="en-US" sz="1000" b="1" i="0" u="none" strike="noStrike" dirty="0">
                          <a:solidFill>
                            <a:srgbClr val="FFFFFF"/>
                          </a:solidFill>
                          <a:effectLst/>
                          <a:latin typeface="Calibri" panose="020F0502020204030204" pitchFamily="34" charset="0"/>
                        </a:rPr>
                        <a:t>Total </a:t>
                      </a:r>
                      <a:r>
                        <a:rPr lang="en-US" sz="1000" b="1" i="0" u="none" strike="noStrike" kern="1200" dirty="0">
                          <a:solidFill>
                            <a:srgbClr val="FFFFFF"/>
                          </a:solidFill>
                          <a:effectLst/>
                          <a:latin typeface="Calibri" panose="020F0502020204030204" pitchFamily="34" charset="0"/>
                          <a:ea typeface="+mn-ea"/>
                          <a:cs typeface="+mn-cs"/>
                        </a:rPr>
                        <a:t>Global CCP Collateral</a:t>
                      </a:r>
                      <a:r>
                        <a:rPr lang="pl-PL" sz="1000" b="1" i="0" u="none" strike="noStrike" kern="1200" dirty="0">
                          <a:solidFill>
                            <a:srgbClr val="FFFFFF"/>
                          </a:solidFill>
                          <a:effectLst/>
                          <a:latin typeface="Calibri" panose="020F0502020204030204" pitchFamily="34" charset="0"/>
                          <a:ea typeface="+mn-ea"/>
                          <a:cs typeface="+mn-cs"/>
                        </a:rPr>
                        <a:t> </a:t>
                      </a:r>
                      <a:r>
                        <a:rPr lang="en-US" sz="1000" b="1" i="0" u="none" strike="noStrike" kern="1200" dirty="0">
                          <a:solidFill>
                            <a:srgbClr val="FFFFFF"/>
                          </a:solidFill>
                          <a:effectLst/>
                          <a:latin typeface="Calibri" panose="020F0502020204030204" pitchFamily="34" charset="0"/>
                          <a:ea typeface="+mn-ea"/>
                          <a:cs typeface="+mn-cs"/>
                        </a:rPr>
                        <a:t>Requirement</a:t>
                      </a:r>
                      <a:r>
                        <a:rPr lang="pl-PL" sz="1000" b="1" i="0" u="none" strike="noStrike" kern="1200" dirty="0">
                          <a:solidFill>
                            <a:srgbClr val="FFFFFF"/>
                          </a:solidFill>
                          <a:effectLst/>
                          <a:latin typeface="Calibri" panose="020F0502020204030204" pitchFamily="34" charset="0"/>
                          <a:ea typeface="+mn-ea"/>
                          <a:cs typeface="+mn-cs"/>
                        </a:rPr>
                        <a:t> </a:t>
                      </a:r>
                      <a:r>
                        <a:rPr lang="en-US" sz="1000" b="1" i="0" u="none" strike="noStrike" kern="1200" dirty="0">
                          <a:solidFill>
                            <a:srgbClr val="FFFFFF"/>
                          </a:solidFill>
                          <a:effectLst/>
                          <a:latin typeface="Calibri" panose="020F0502020204030204" pitchFamily="34" charset="0"/>
                          <a:ea typeface="+mn-ea"/>
                          <a:cs typeface="+mn-cs"/>
                        </a:rPr>
                        <a:t>*</a:t>
                      </a:r>
                    </a:p>
                  </a:txBody>
                  <a:tcPr marL="6621" marR="6621" marT="6621"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5B9BD5"/>
                    </a:solidFill>
                  </a:tcPr>
                </a:tc>
                <a:tc>
                  <a:txBody>
                    <a:bodyPr/>
                    <a:lstStyle/>
                    <a:p>
                      <a:pPr algn="ctr" fontAlgn="b"/>
                      <a:r>
                        <a:rPr lang="en-US" sz="1000" b="1" i="0" u="none" strike="noStrike" dirty="0">
                          <a:solidFill>
                            <a:schemeClr val="bg1"/>
                          </a:solidFill>
                          <a:effectLst/>
                          <a:latin typeface="Calibri" panose="020F0502020204030204" pitchFamily="34" charset="0"/>
                        </a:rPr>
                        <a:t>$838</a:t>
                      </a:r>
                    </a:p>
                  </a:txBody>
                  <a:tcPr marL="6621" marR="6621" marT="6621"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5B9BD5"/>
                    </a:solidFill>
                  </a:tcPr>
                </a:tc>
                <a:tc>
                  <a:txBody>
                    <a:bodyPr/>
                    <a:lstStyle/>
                    <a:p>
                      <a:pPr algn="l" fontAlgn="b"/>
                      <a:endParaRPr lang="en-US" sz="1000" b="0" i="0" u="none" strike="noStrike">
                        <a:solidFill>
                          <a:srgbClr val="000000"/>
                        </a:solidFill>
                        <a:effectLst/>
                        <a:latin typeface="Calibri" panose="020F0502020204030204" pitchFamily="34" charset="0"/>
                      </a:endParaRPr>
                    </a:p>
                  </a:txBody>
                  <a:tcPr marL="6621" marR="6621" marT="6621" marB="0" anchor="b">
                    <a:lnL w="6350" cap="flat" cmpd="sng" algn="ctr">
                      <a:solidFill>
                        <a:srgbClr val="80808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608743260"/>
                  </a:ext>
                </a:extLst>
              </a:tr>
              <a:tr h="164995">
                <a:tc>
                  <a:txBody>
                    <a:bodyPr/>
                    <a:lstStyle/>
                    <a:p>
                      <a:pPr algn="l" fontAlgn="b"/>
                      <a:endParaRPr lang="en-US" sz="1000" b="0" i="0" u="none" strike="noStrike" dirty="0">
                        <a:solidFill>
                          <a:srgbClr val="000000"/>
                        </a:solidFill>
                        <a:effectLst/>
                        <a:latin typeface="Calibri" panose="020F0502020204030204" pitchFamily="34" charset="0"/>
                      </a:endParaRPr>
                    </a:p>
                  </a:txBody>
                  <a:tcPr marL="6621" marR="6621" marT="6621" marB="0" anchor="b">
                    <a:lnL>
                      <a:noFill/>
                    </a:lnL>
                    <a:lnR>
                      <a:noFill/>
                    </a:lnR>
                    <a:lnT w="6350" cap="flat" cmpd="sng" algn="ctr">
                      <a:solidFill>
                        <a:srgbClr val="808080"/>
                      </a:solidFill>
                      <a:prstDash val="solid"/>
                      <a:round/>
                      <a:headEnd type="none" w="med" len="med"/>
                      <a:tailEnd type="none" w="med" len="med"/>
                    </a:lnT>
                    <a:lnB>
                      <a:noFill/>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621" marR="6621" marT="6621" marB="0" anchor="b">
                    <a:lnL>
                      <a:noFill/>
                    </a:lnL>
                    <a:lnR>
                      <a:noFill/>
                    </a:lnR>
                    <a:lnT w="6350" cap="flat" cmpd="sng" algn="ctr">
                      <a:solidFill>
                        <a:srgbClr val="808080"/>
                      </a:solidFill>
                      <a:prstDash val="solid"/>
                      <a:round/>
                      <a:headEnd type="none" w="med" len="med"/>
                      <a:tailEnd type="none" w="med" len="med"/>
                    </a:lnT>
                    <a:lnB>
                      <a:noFill/>
                    </a:lnB>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621" marR="6621" marT="6621" marB="0" anchor="b">
                    <a:lnL>
                      <a:noFill/>
                    </a:lnL>
                    <a:lnR>
                      <a:noFill/>
                    </a:lnR>
                    <a:lnT>
                      <a:noFill/>
                    </a:lnT>
                    <a:lnB>
                      <a:noFill/>
                    </a:lnB>
                  </a:tcPr>
                </a:tc>
                <a:extLst>
                  <a:ext uri="{0D108BD9-81ED-4DB2-BD59-A6C34878D82A}">
                    <a16:rowId xmlns:a16="http://schemas.microsoft.com/office/drawing/2014/main" val="388906653"/>
                  </a:ext>
                </a:extLst>
              </a:tr>
              <a:tr h="164995">
                <a:tc>
                  <a:txBody>
                    <a:bodyPr/>
                    <a:lstStyle/>
                    <a:p>
                      <a:pPr algn="l" fontAlgn="b"/>
                      <a:r>
                        <a:rPr lang="en-US" sz="1000" b="1" i="0" u="none" strike="noStrike" dirty="0">
                          <a:solidFill>
                            <a:srgbClr val="FFFFFF"/>
                          </a:solidFill>
                          <a:effectLst/>
                          <a:latin typeface="Calibri" panose="020F0502020204030204" pitchFamily="34" charset="0"/>
                        </a:rPr>
                        <a:t>Total Global Average Daily Variation Margin</a:t>
                      </a:r>
                    </a:p>
                  </a:txBody>
                  <a:tcPr marL="6621" marR="6621" marT="6621"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5B9BD5"/>
                    </a:solidFill>
                  </a:tcPr>
                </a:tc>
                <a:tc>
                  <a:txBody>
                    <a:bodyPr/>
                    <a:lstStyle/>
                    <a:p>
                      <a:pPr algn="ctr" fontAlgn="b"/>
                      <a:r>
                        <a:rPr lang="en-US" sz="1000" b="1" i="0" u="none" strike="noStrike" dirty="0">
                          <a:solidFill>
                            <a:srgbClr val="FFFFFF"/>
                          </a:solidFill>
                          <a:effectLst/>
                          <a:latin typeface="Calibri" panose="020F0502020204030204" pitchFamily="34" charset="0"/>
                        </a:rPr>
                        <a:t>$31.6</a:t>
                      </a:r>
                    </a:p>
                  </a:txBody>
                  <a:tcPr marL="6621" marR="6621" marT="6621"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5B9BD5"/>
                    </a:solidFill>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621" marR="6621" marT="6621" marB="0" anchor="b">
                    <a:lnL w="6350" cap="flat" cmpd="sng" algn="ctr">
                      <a:solidFill>
                        <a:srgbClr val="80808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653252581"/>
                  </a:ext>
                </a:extLst>
              </a:tr>
              <a:tr h="164995">
                <a:tc>
                  <a:txBody>
                    <a:bodyPr/>
                    <a:lstStyle/>
                    <a:p>
                      <a:pPr algn="l" fontAlgn="b"/>
                      <a:endParaRPr lang="en-US" sz="1000" b="0" i="0" u="none" strike="noStrike" dirty="0">
                        <a:solidFill>
                          <a:srgbClr val="000000"/>
                        </a:solidFill>
                        <a:effectLst/>
                        <a:latin typeface="Calibri" panose="020F0502020204030204" pitchFamily="34" charset="0"/>
                      </a:endParaRPr>
                    </a:p>
                    <a:p>
                      <a:pPr algn="l" fontAlgn="b"/>
                      <a:endParaRPr lang="en-US" sz="1000" b="0" i="0" u="none" strike="noStrike" dirty="0">
                        <a:solidFill>
                          <a:srgbClr val="000000"/>
                        </a:solidFill>
                        <a:effectLst/>
                        <a:latin typeface="Calibri" panose="020F0502020204030204" pitchFamily="34" charset="0"/>
                      </a:endParaRPr>
                    </a:p>
                  </a:txBody>
                  <a:tcPr marL="6621" marR="6621" marT="6621" marB="0" anchor="b">
                    <a:lnL>
                      <a:noFill/>
                    </a:lnL>
                    <a:lnR>
                      <a:noFill/>
                    </a:lnR>
                    <a:lnT w="6350" cap="flat" cmpd="sng" algn="ctr">
                      <a:solidFill>
                        <a:srgbClr val="808080"/>
                      </a:solidFill>
                      <a:prstDash val="solid"/>
                      <a:round/>
                      <a:headEnd type="none" w="med" len="med"/>
                      <a:tailEnd type="none" w="med" len="med"/>
                    </a:lnT>
                    <a:lnB>
                      <a:noFill/>
                    </a:lnB>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621" marR="6621" marT="6621" marB="0" anchor="b">
                    <a:lnL>
                      <a:noFill/>
                    </a:lnL>
                    <a:lnR>
                      <a:noFill/>
                    </a:lnR>
                    <a:lnT w="6350" cap="flat" cmpd="sng" algn="ctr">
                      <a:solidFill>
                        <a:srgbClr val="808080"/>
                      </a:solidFill>
                      <a:prstDash val="solid"/>
                      <a:round/>
                      <a:headEnd type="none" w="med" len="med"/>
                      <a:tailEnd type="none" w="med" len="med"/>
                    </a:lnT>
                    <a:lnB>
                      <a:noFill/>
                    </a:lnB>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621" marR="6621" marT="6621" marB="0" anchor="b">
                    <a:lnL>
                      <a:noFill/>
                    </a:lnL>
                    <a:lnR>
                      <a:noFill/>
                    </a:lnR>
                    <a:lnT>
                      <a:noFill/>
                    </a:lnT>
                    <a:lnB>
                      <a:noFill/>
                    </a:lnB>
                  </a:tcPr>
                </a:tc>
                <a:extLst>
                  <a:ext uri="{0D108BD9-81ED-4DB2-BD59-A6C34878D82A}">
                    <a16:rowId xmlns:a16="http://schemas.microsoft.com/office/drawing/2014/main" val="1612973100"/>
                  </a:ext>
                </a:extLst>
              </a:tr>
              <a:tr h="164995">
                <a:tc>
                  <a:txBody>
                    <a:bodyPr/>
                    <a:lstStyle/>
                    <a:p>
                      <a:pPr algn="l" rtl="0" fontAlgn="ctr"/>
                      <a:r>
                        <a:rPr lang="en-US" sz="1200" b="1" i="0" u="none" strike="noStrike" kern="1200" dirty="0">
                          <a:solidFill>
                            <a:schemeClr val="tx1"/>
                          </a:solidFill>
                          <a:effectLst/>
                          <a:latin typeface="Calibri" panose="020F0502020204030204" pitchFamily="34" charset="0"/>
                          <a:ea typeface="+mn-ea"/>
                          <a:cs typeface="+mn-cs"/>
                        </a:rPr>
                        <a:t>Global CCP Collateral Held * in form of:</a:t>
                      </a:r>
                    </a:p>
                  </a:txBody>
                  <a:tcPr marL="6621" marR="6621" marT="6621" marB="0" anchor="ctr">
                    <a:lnL>
                      <a:noFill/>
                    </a:lnL>
                    <a:lnR>
                      <a:noFill/>
                    </a:lnR>
                    <a:lnT>
                      <a:noFill/>
                    </a:lnT>
                    <a:lnB>
                      <a:noFill/>
                    </a:lnB>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621" marR="6621" marT="6621"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621" marR="6621" marT="6621" marB="0" anchor="b">
                    <a:lnL>
                      <a:noFill/>
                    </a:lnL>
                    <a:lnR>
                      <a:noFill/>
                    </a:lnR>
                    <a:lnT>
                      <a:noFill/>
                    </a:lnT>
                    <a:lnB>
                      <a:noFill/>
                    </a:lnB>
                  </a:tcPr>
                </a:tc>
                <a:extLst>
                  <a:ext uri="{0D108BD9-81ED-4DB2-BD59-A6C34878D82A}">
                    <a16:rowId xmlns:a16="http://schemas.microsoft.com/office/drawing/2014/main" val="2387745585"/>
                  </a:ext>
                </a:extLst>
              </a:tr>
              <a:tr h="164995">
                <a:tc>
                  <a:txBody>
                    <a:bodyPr/>
                    <a:lstStyle/>
                    <a:p>
                      <a:pPr algn="l" rtl="0" fontAlgn="ctr"/>
                      <a:endParaRPr lang="en-US" sz="1000" b="1" i="0" u="none" strike="noStrike" dirty="0">
                        <a:solidFill>
                          <a:srgbClr val="000000"/>
                        </a:solidFill>
                        <a:effectLst/>
                        <a:latin typeface="Calibri" panose="020F0502020204030204" pitchFamily="34" charset="0"/>
                      </a:endParaRPr>
                    </a:p>
                    <a:p>
                      <a:pPr algn="l" rtl="0" fontAlgn="ctr"/>
                      <a:r>
                        <a:rPr lang="en-US" sz="1000" b="1" i="0" u="none" strike="noStrike" dirty="0">
                          <a:solidFill>
                            <a:srgbClr val="000000"/>
                          </a:solidFill>
                          <a:effectLst/>
                          <a:latin typeface="Calibri" panose="020F0502020204030204" pitchFamily="34" charset="0"/>
                        </a:rPr>
                        <a:t>Cash</a:t>
                      </a:r>
                    </a:p>
                  </a:txBody>
                  <a:tcPr marL="6621" marR="6621" marT="6621" marB="0" anchor="ctr">
                    <a:lnL>
                      <a:noFill/>
                    </a:lnL>
                    <a:lnR w="12700" cap="flat" cmpd="sng" algn="ctr">
                      <a:solidFill>
                        <a:schemeClr val="bg1">
                          <a:lumMod val="65000"/>
                        </a:schemeClr>
                      </a:solidFill>
                      <a:prstDash val="solid"/>
                      <a:round/>
                      <a:headEnd type="none" w="med" len="med"/>
                      <a:tailEnd type="none" w="med" len="med"/>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1000" b="1" i="0" u="none" strike="noStrike" dirty="0">
                          <a:solidFill>
                            <a:srgbClr val="000000"/>
                          </a:solidFill>
                          <a:effectLst/>
                          <a:latin typeface="Calibri" panose="020F0502020204030204" pitchFamily="34" charset="0"/>
                        </a:rPr>
                        <a:t>Initial Margin</a:t>
                      </a:r>
                    </a:p>
                  </a:txBody>
                  <a:tcPr marL="6621" marR="6621" marT="6621" marB="0" anchor="ctr">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a:noFill/>
                    </a:lnT>
                    <a:lnB w="3175" cap="flat" cmpd="sng" algn="ctr">
                      <a:noFill/>
                      <a:prstDash val="sysDash"/>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1000" b="1" i="0" u="none" strike="noStrike" dirty="0">
                          <a:solidFill>
                            <a:srgbClr val="000000"/>
                          </a:solidFill>
                          <a:effectLst/>
                          <a:latin typeface="Calibri" panose="020F0502020204030204" pitchFamily="34" charset="0"/>
                        </a:rPr>
                        <a:t>Default Fund</a:t>
                      </a:r>
                    </a:p>
                  </a:txBody>
                  <a:tcPr marL="6621" marR="6621" marT="6621" marB="0" anchor="ctr">
                    <a:lnL w="12700" cap="flat" cmpd="sng" algn="ctr">
                      <a:noFill/>
                      <a:prstDash val="solid"/>
                      <a:round/>
                      <a:headEnd type="none" w="med" len="med"/>
                      <a:tailEnd type="none" w="med" len="med"/>
                    </a:lnL>
                    <a:lnR>
                      <a:noFill/>
                    </a:lnR>
                    <a:lnT>
                      <a:noFill/>
                    </a:lnT>
                    <a:lnB w="3175" cap="flat" cmpd="sng" algn="ctr">
                      <a:noFill/>
                      <a:prstDash val="sysDash"/>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66652193"/>
                  </a:ext>
                </a:extLst>
              </a:tr>
              <a:tr h="164995">
                <a:tc>
                  <a:txBody>
                    <a:bodyPr/>
                    <a:lstStyle/>
                    <a:p>
                      <a:pPr lvl="1" algn="l" rtl="0" fontAlgn="ctr"/>
                      <a:r>
                        <a:rPr lang="en-US" sz="1000" b="0" i="1" u="none" strike="noStrike" dirty="0">
                          <a:solidFill>
                            <a:srgbClr val="000000"/>
                          </a:solidFill>
                          <a:effectLst/>
                          <a:latin typeface="Calibri" panose="020F0502020204030204" pitchFamily="34" charset="0"/>
                        </a:rPr>
                        <a:t>At Central Bank </a:t>
                      </a:r>
                    </a:p>
                  </a:txBody>
                  <a:tcPr marL="119178" marR="6621" marT="6621" marB="0" anchor="ctr">
                    <a:lnL w="635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sz="1000" b="0" i="0" u="none" strike="noStrike" kern="1200" dirty="0">
                          <a:solidFill>
                            <a:srgbClr val="000000"/>
                          </a:solidFill>
                          <a:effectLst/>
                          <a:latin typeface="Calibri" panose="020F0502020204030204" pitchFamily="34" charset="0"/>
                          <a:ea typeface="+mn-ea"/>
                          <a:cs typeface="+mn-cs"/>
                        </a:rPr>
                        <a:t>11%</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sz="1000" b="0" i="0" u="none" strike="noStrike" kern="1200" dirty="0">
                          <a:solidFill>
                            <a:schemeClr val="tx1"/>
                          </a:solidFill>
                          <a:effectLst/>
                          <a:latin typeface="Calibri" panose="020F0502020204030204" pitchFamily="34" charset="0"/>
                          <a:ea typeface="+mn-ea"/>
                          <a:cs typeface="+mn-cs"/>
                        </a:rPr>
                        <a:t>35%</a:t>
                      </a:r>
                    </a:p>
                  </a:txBody>
                  <a:tcPr marL="9525" marR="9525" marT="9525" marB="0" anchor="ctr">
                    <a:lnL w="12700" cap="flat" cmpd="sng" algn="ctr">
                      <a:noFill/>
                      <a:prstDash val="solid"/>
                      <a:round/>
                      <a:headEnd type="none" w="med" len="med"/>
                      <a:tailEnd type="none" w="med" len="med"/>
                    </a:lnL>
                    <a:lnR w="6350" cap="flat" cmpd="sng" algn="ctr">
                      <a:noFill/>
                      <a:prstDash val="solid"/>
                      <a:round/>
                      <a:headEnd type="none" w="med" len="med"/>
                      <a:tailEnd type="none" w="med" len="med"/>
                    </a:lnR>
                    <a:lnT w="3175" cap="flat" cmpd="sng" algn="ctr">
                      <a:no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20335081"/>
                  </a:ext>
                </a:extLst>
              </a:tr>
              <a:tr h="164995">
                <a:tc>
                  <a:txBody>
                    <a:bodyPr/>
                    <a:lstStyle/>
                    <a:p>
                      <a:pPr lvl="1" algn="l" rtl="0" fontAlgn="ctr"/>
                      <a:r>
                        <a:rPr lang="en-US" sz="1000" b="0" i="1" u="none" strike="noStrike" dirty="0">
                          <a:solidFill>
                            <a:srgbClr val="000000"/>
                          </a:solidFill>
                          <a:effectLst/>
                          <a:latin typeface="Calibri" panose="020F0502020204030204" pitchFamily="34" charset="0"/>
                        </a:rPr>
                        <a:t>Secured Cash (incl. Reverse Repos)</a:t>
                      </a:r>
                    </a:p>
                  </a:txBody>
                  <a:tcPr marL="119178" marR="6621" marT="6621" marB="0" anchor="ctr">
                    <a:lnL w="635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sz="1000" b="0" i="0" u="none" strike="noStrike" kern="1200" dirty="0">
                          <a:solidFill>
                            <a:srgbClr val="000000"/>
                          </a:solidFill>
                          <a:effectLst/>
                          <a:latin typeface="Calibri" panose="020F0502020204030204" pitchFamily="34" charset="0"/>
                          <a:ea typeface="+mn-ea"/>
                          <a:cs typeface="+mn-cs"/>
                        </a:rPr>
                        <a:t>11%</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sz="1000" b="0" i="0" u="none" strike="noStrike" kern="1200" dirty="0">
                          <a:solidFill>
                            <a:schemeClr val="tx1"/>
                          </a:solidFill>
                          <a:effectLst/>
                          <a:latin typeface="Calibri" panose="020F0502020204030204" pitchFamily="34" charset="0"/>
                          <a:ea typeface="+mn-ea"/>
                          <a:cs typeface="+mn-cs"/>
                        </a:rPr>
                        <a:t>15%</a:t>
                      </a:r>
                    </a:p>
                  </a:txBody>
                  <a:tcPr marL="9525" marR="9525" marT="9525" marB="0" anchor="ctr">
                    <a:lnL w="12700" cap="flat" cmpd="sng" algn="ctr">
                      <a:noFill/>
                      <a:prstDash val="solid"/>
                      <a:round/>
                      <a:headEnd type="none" w="med" len="med"/>
                      <a:tailEnd type="none" w="med" len="med"/>
                    </a:lnL>
                    <a:lnR w="6350" cap="flat" cmpd="sng" algn="ctr">
                      <a:noFill/>
                      <a:prstDash val="solid"/>
                      <a:round/>
                      <a:headEnd type="none" w="med" len="med"/>
                      <a:tailEnd type="none" w="med" len="med"/>
                    </a:lnR>
                    <a:lnT w="3175" cap="flat" cmpd="sng" algn="ctr">
                      <a:no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88549744"/>
                  </a:ext>
                </a:extLst>
              </a:tr>
              <a:tr h="177928">
                <a:tc>
                  <a:txBody>
                    <a:bodyPr/>
                    <a:lstStyle/>
                    <a:p>
                      <a:pPr lvl="1" algn="l" rtl="0" fontAlgn="ctr"/>
                      <a:r>
                        <a:rPr lang="en-US" sz="1000" b="0" i="1" u="none" strike="noStrike" dirty="0">
                          <a:solidFill>
                            <a:srgbClr val="000000"/>
                          </a:solidFill>
                          <a:effectLst/>
                          <a:latin typeface="Calibri" panose="020F0502020204030204" pitchFamily="34" charset="0"/>
                        </a:rPr>
                        <a:t>Unsecured at Commercial Banks</a:t>
                      </a:r>
                    </a:p>
                  </a:txBody>
                  <a:tcPr marL="119178" marR="6621" marT="6621" marB="0" anchor="ctr">
                    <a:lnL w="635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sz="1000" b="0" i="0" u="none" strike="noStrike" kern="1200" dirty="0">
                          <a:solidFill>
                            <a:srgbClr val="000000"/>
                          </a:solidFill>
                          <a:effectLst/>
                          <a:latin typeface="Calibri" panose="020F0502020204030204" pitchFamily="34" charset="0"/>
                          <a:ea typeface="+mn-ea"/>
                          <a:cs typeface="+mn-cs"/>
                        </a:rPr>
                        <a:t>5%</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sz="1000" b="0" i="0" u="none" strike="noStrike" kern="1200" dirty="0">
                          <a:solidFill>
                            <a:schemeClr val="tx1"/>
                          </a:solidFill>
                          <a:effectLst/>
                          <a:latin typeface="Calibri" panose="020F0502020204030204" pitchFamily="34" charset="0"/>
                          <a:ea typeface="+mn-ea"/>
                          <a:cs typeface="+mn-cs"/>
                        </a:rPr>
                        <a:t>11%</a:t>
                      </a:r>
                    </a:p>
                  </a:txBody>
                  <a:tcPr marL="9525" marR="9525" marT="9525" marB="0" anchor="ctr">
                    <a:lnL w="12700" cap="flat" cmpd="sng" algn="ctr">
                      <a:noFill/>
                      <a:prstDash val="solid"/>
                      <a:round/>
                      <a:headEnd type="none" w="med" len="med"/>
                      <a:tailEnd type="none" w="med" len="med"/>
                    </a:lnL>
                    <a:lnR w="6350" cap="flat" cmpd="sng" algn="ctr">
                      <a:noFill/>
                      <a:prstDash val="solid"/>
                      <a:round/>
                      <a:headEnd type="none" w="med" len="med"/>
                      <a:tailEnd type="none" w="med" len="med"/>
                    </a:lnR>
                    <a:lnT w="3175" cap="flat" cmpd="sng" algn="ctr">
                      <a:no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64608267"/>
                  </a:ext>
                </a:extLst>
              </a:tr>
              <a:tr h="164995">
                <a:tc>
                  <a:txBody>
                    <a:bodyPr/>
                    <a:lstStyle/>
                    <a:p>
                      <a:pPr algn="l" rtl="0" fontAlgn="ctr"/>
                      <a:endParaRPr lang="en-US" sz="1000" b="1" i="0" u="none" strike="noStrike" dirty="0">
                        <a:solidFill>
                          <a:srgbClr val="000000"/>
                        </a:solidFill>
                        <a:effectLst/>
                        <a:latin typeface="Calibri" panose="020F0502020204030204" pitchFamily="34" charset="0"/>
                      </a:endParaRPr>
                    </a:p>
                    <a:p>
                      <a:pPr algn="l" rtl="0" fontAlgn="ctr"/>
                      <a:r>
                        <a:rPr lang="en-US" sz="1000" b="1" i="0" u="none" strike="noStrike" dirty="0">
                          <a:solidFill>
                            <a:srgbClr val="000000"/>
                          </a:solidFill>
                          <a:effectLst/>
                          <a:latin typeface="Calibri" panose="020F0502020204030204" pitchFamily="34" charset="0"/>
                        </a:rPr>
                        <a:t>Non-Cash</a:t>
                      </a:r>
                    </a:p>
                  </a:txBody>
                  <a:tcPr marL="6621" marR="6621" marT="6621" marB="0" anchor="ctr">
                    <a:lnL>
                      <a:noFill/>
                    </a:lnL>
                    <a:lnR w="12700" cap="flat" cmpd="sng" algn="ctr">
                      <a:solidFill>
                        <a:schemeClr val="bg1">
                          <a:lumMod val="6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endParaRPr lang="en-US" sz="1000" b="0" i="0" u="none" strike="noStrike" kern="1200" dirty="0">
                        <a:solidFill>
                          <a:srgbClr val="000000"/>
                        </a:solidFill>
                        <a:effectLst/>
                        <a:latin typeface="Calibri" panose="020F0502020204030204" pitchFamily="34" charset="0"/>
                        <a:ea typeface="+mn-ea"/>
                        <a:cs typeface="+mn-cs"/>
                      </a:endParaRPr>
                    </a:p>
                  </a:txBody>
                  <a:tcPr marL="6621" marR="6621" marT="6621" marB="0" anchor="ctr">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endParaRPr lang="en-US" sz="1000" b="0" i="0" u="none" strike="noStrike" kern="1200" dirty="0">
                        <a:solidFill>
                          <a:schemeClr val="tx1"/>
                        </a:solidFill>
                        <a:effectLst/>
                        <a:latin typeface="Calibri" panose="020F0502020204030204" pitchFamily="34" charset="0"/>
                        <a:ea typeface="+mn-ea"/>
                        <a:cs typeface="+mn-cs"/>
                      </a:endParaRPr>
                    </a:p>
                  </a:txBody>
                  <a:tcPr marL="6621" marR="6621" marT="6621" marB="0" anchor="ctr">
                    <a:lnL w="12700" cap="flat" cmpd="sng" algn="ctr">
                      <a:noFill/>
                      <a:prstDash val="solid"/>
                      <a:round/>
                      <a:headEnd type="none" w="med" len="med"/>
                      <a:tailEnd type="none" w="med" len="med"/>
                    </a:lnL>
                    <a:lnR>
                      <a:noFill/>
                    </a:lnR>
                    <a:lnT w="3175" cap="flat" cmpd="sng" algn="ctr">
                      <a:no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16859209"/>
                  </a:ext>
                </a:extLst>
              </a:tr>
              <a:tr h="164995">
                <a:tc>
                  <a:txBody>
                    <a:bodyPr/>
                    <a:lstStyle/>
                    <a:p>
                      <a:pPr lvl="1" algn="l" rtl="0" fontAlgn="ctr"/>
                      <a:r>
                        <a:rPr lang="en-US" sz="1000" b="0" i="1" u="none" strike="noStrike" dirty="0">
                          <a:solidFill>
                            <a:srgbClr val="000000"/>
                          </a:solidFill>
                          <a:effectLst/>
                          <a:latin typeface="Calibri" panose="020F0502020204030204" pitchFamily="34" charset="0"/>
                        </a:rPr>
                        <a:t>Sovereign Government Bonds – Domestic</a:t>
                      </a:r>
                    </a:p>
                  </a:txBody>
                  <a:tcPr marL="119178" marR="6621" marT="6621" marB="0" anchor="ctr">
                    <a:lnL w="635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sz="1000" b="0" i="0" u="none" strike="noStrike" kern="1200" dirty="0">
                          <a:solidFill>
                            <a:srgbClr val="000000"/>
                          </a:solidFill>
                          <a:effectLst/>
                          <a:latin typeface="Calibri" panose="020F0502020204030204" pitchFamily="34" charset="0"/>
                          <a:ea typeface="+mn-ea"/>
                          <a:cs typeface="+mn-cs"/>
                        </a:rPr>
                        <a:t>36%</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sz="1000" b="0" i="0" u="none" strike="noStrike" kern="1200" dirty="0">
                          <a:solidFill>
                            <a:schemeClr val="tx1"/>
                          </a:solidFill>
                          <a:effectLst/>
                          <a:latin typeface="Calibri" panose="020F0502020204030204" pitchFamily="34" charset="0"/>
                          <a:ea typeface="+mn-ea"/>
                          <a:cs typeface="+mn-cs"/>
                        </a:rPr>
                        <a:t>29%</a:t>
                      </a:r>
                    </a:p>
                  </a:txBody>
                  <a:tcPr marL="9525" marR="9525" marT="9525" marB="0" anchor="ctr">
                    <a:lnL w="12700" cap="flat" cmpd="sng" algn="ctr">
                      <a:noFill/>
                      <a:prstDash val="solid"/>
                      <a:round/>
                      <a:headEnd type="none" w="med" len="med"/>
                      <a:tailEnd type="none" w="med" len="med"/>
                    </a:lnL>
                    <a:lnR w="6350" cap="flat" cmpd="sng" algn="ctr">
                      <a:noFill/>
                      <a:prstDash val="solid"/>
                      <a:round/>
                      <a:headEnd type="none" w="med" len="med"/>
                      <a:tailEnd type="none" w="med" len="med"/>
                    </a:lnR>
                    <a:lnT w="3175" cap="flat" cmpd="sng" algn="ctr">
                      <a:no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63455567"/>
                  </a:ext>
                </a:extLst>
              </a:tr>
              <a:tr h="164995">
                <a:tc>
                  <a:txBody>
                    <a:bodyPr/>
                    <a:lstStyle/>
                    <a:p>
                      <a:pPr lvl="1" algn="l" rtl="0" fontAlgn="ctr"/>
                      <a:r>
                        <a:rPr lang="en-US" sz="1000" b="0" i="1" u="none" strike="noStrike" dirty="0">
                          <a:solidFill>
                            <a:srgbClr val="000000"/>
                          </a:solidFill>
                          <a:effectLst/>
                          <a:latin typeface="Calibri" panose="020F0502020204030204" pitchFamily="34" charset="0"/>
                        </a:rPr>
                        <a:t>Sovereign Government Bonds – Foreign</a:t>
                      </a:r>
                    </a:p>
                  </a:txBody>
                  <a:tcPr marL="119178" marR="6621" marT="6621" marB="0" anchor="ctr">
                    <a:lnL w="635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sz="1000" b="0" i="0" u="none" strike="noStrike" kern="1200" dirty="0">
                          <a:solidFill>
                            <a:srgbClr val="000000"/>
                          </a:solidFill>
                          <a:effectLst/>
                          <a:latin typeface="Calibri" panose="020F0502020204030204" pitchFamily="34" charset="0"/>
                          <a:ea typeface="+mn-ea"/>
                          <a:cs typeface="+mn-cs"/>
                        </a:rPr>
                        <a:t>18%</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sz="1000" b="0" i="0" u="none" strike="noStrike" kern="1200" dirty="0">
                          <a:solidFill>
                            <a:schemeClr val="tx1"/>
                          </a:solidFill>
                          <a:effectLst/>
                          <a:latin typeface="Calibri" panose="020F0502020204030204" pitchFamily="34" charset="0"/>
                          <a:ea typeface="+mn-ea"/>
                          <a:cs typeface="+mn-cs"/>
                        </a:rPr>
                        <a:t>4%</a:t>
                      </a:r>
                    </a:p>
                  </a:txBody>
                  <a:tcPr marL="9525" marR="9525" marT="9525" marB="0" anchor="ctr">
                    <a:lnL w="12700" cap="flat" cmpd="sng" algn="ctr">
                      <a:noFill/>
                      <a:prstDash val="solid"/>
                      <a:round/>
                      <a:headEnd type="none" w="med" len="med"/>
                      <a:tailEnd type="none" w="med" len="med"/>
                    </a:lnL>
                    <a:lnR w="6350" cap="flat" cmpd="sng" algn="ctr">
                      <a:noFill/>
                      <a:prstDash val="solid"/>
                      <a:round/>
                      <a:headEnd type="none" w="med" len="med"/>
                      <a:tailEnd type="none" w="med" len="med"/>
                    </a:lnR>
                    <a:lnT w="3175" cap="flat" cmpd="sng" algn="ctr">
                      <a:no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06135636"/>
                  </a:ext>
                </a:extLst>
              </a:tr>
              <a:tr h="164995">
                <a:tc>
                  <a:txBody>
                    <a:bodyPr/>
                    <a:lstStyle/>
                    <a:p>
                      <a:pPr lvl="1" algn="l" rtl="0" fontAlgn="ctr"/>
                      <a:r>
                        <a:rPr lang="en-US" sz="1000" b="0" i="1" u="none" strike="noStrike" dirty="0">
                          <a:solidFill>
                            <a:srgbClr val="000000"/>
                          </a:solidFill>
                          <a:effectLst/>
                          <a:latin typeface="Calibri" panose="020F0502020204030204" pitchFamily="34" charset="0"/>
                        </a:rPr>
                        <a:t>Agency Bonds</a:t>
                      </a:r>
                    </a:p>
                  </a:txBody>
                  <a:tcPr marL="119178" marR="6621" marT="6621" marB="0" anchor="ctr">
                    <a:lnL w="635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sz="1000" b="0" i="0" u="none" strike="noStrike" kern="1200" dirty="0">
                          <a:solidFill>
                            <a:srgbClr val="000000"/>
                          </a:solidFill>
                          <a:effectLst/>
                          <a:latin typeface="Calibri" panose="020F0502020204030204" pitchFamily="34" charset="0"/>
                          <a:ea typeface="+mn-ea"/>
                          <a:cs typeface="+mn-cs"/>
                        </a:rPr>
                        <a:t>1%</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sz="1000" b="0" i="0" u="none" strike="noStrike" kern="1200" dirty="0">
                          <a:solidFill>
                            <a:schemeClr val="tx1"/>
                          </a:solidFill>
                          <a:effectLst/>
                          <a:latin typeface="Calibri" panose="020F0502020204030204" pitchFamily="34" charset="0"/>
                          <a:ea typeface="+mn-ea"/>
                          <a:cs typeface="+mn-cs"/>
                        </a:rPr>
                        <a:t>4%</a:t>
                      </a:r>
                    </a:p>
                  </a:txBody>
                  <a:tcPr marL="9525" marR="9525" marT="9525" marB="0" anchor="ctr">
                    <a:lnL w="12700" cap="flat" cmpd="sng" algn="ctr">
                      <a:noFill/>
                      <a:prstDash val="solid"/>
                      <a:round/>
                      <a:headEnd type="none" w="med" len="med"/>
                      <a:tailEnd type="none" w="med" len="med"/>
                    </a:lnL>
                    <a:lnR w="6350" cap="flat" cmpd="sng" algn="ctr">
                      <a:noFill/>
                      <a:prstDash val="solid"/>
                      <a:round/>
                      <a:headEnd type="none" w="med" len="med"/>
                      <a:tailEnd type="none" w="med" len="med"/>
                    </a:lnR>
                    <a:lnT w="3175" cap="flat" cmpd="sng" algn="ctr">
                      <a:no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02192007"/>
                  </a:ext>
                </a:extLst>
              </a:tr>
              <a:tr h="164995">
                <a:tc>
                  <a:txBody>
                    <a:bodyPr/>
                    <a:lstStyle/>
                    <a:p>
                      <a:pPr lvl="1" algn="l" rtl="0" fontAlgn="ctr"/>
                      <a:r>
                        <a:rPr lang="en-US" sz="1000" b="0" i="1" u="none" strike="noStrike" dirty="0">
                          <a:solidFill>
                            <a:srgbClr val="000000"/>
                          </a:solidFill>
                          <a:effectLst/>
                          <a:latin typeface="Calibri" panose="020F0502020204030204" pitchFamily="34" charset="0"/>
                        </a:rPr>
                        <a:t>State/ Municipal bonds</a:t>
                      </a:r>
                    </a:p>
                  </a:txBody>
                  <a:tcPr marL="119178" marR="6621" marT="6621" marB="0" anchor="ctr">
                    <a:lnL w="635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sz="1000" b="0" i="0" u="none" strike="noStrike" kern="1200" dirty="0">
                          <a:solidFill>
                            <a:srgbClr val="000000"/>
                          </a:solidFill>
                          <a:effectLst/>
                          <a:latin typeface="Calibri" panose="020F0502020204030204" pitchFamily="34" charset="0"/>
                          <a:ea typeface="+mn-ea"/>
                          <a:cs typeface="+mn-cs"/>
                        </a:rPr>
                        <a:t>0%</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sz="1000" b="0" i="0" u="none" strike="noStrike" kern="1200" dirty="0">
                          <a:solidFill>
                            <a:schemeClr val="tx1"/>
                          </a:solidFill>
                          <a:effectLst/>
                          <a:latin typeface="Calibri" panose="020F0502020204030204" pitchFamily="34" charset="0"/>
                          <a:ea typeface="+mn-ea"/>
                          <a:cs typeface="+mn-cs"/>
                        </a:rPr>
                        <a:t>0%</a:t>
                      </a:r>
                    </a:p>
                  </a:txBody>
                  <a:tcPr marL="9525" marR="9525" marT="9525" marB="0" anchor="ctr">
                    <a:lnL w="12700" cap="flat" cmpd="sng" algn="ctr">
                      <a:noFill/>
                      <a:prstDash val="solid"/>
                      <a:round/>
                      <a:headEnd type="none" w="med" len="med"/>
                      <a:tailEnd type="none" w="med" len="med"/>
                    </a:lnL>
                    <a:lnR w="6350" cap="flat" cmpd="sng" algn="ctr">
                      <a:noFill/>
                      <a:prstDash val="solid"/>
                      <a:round/>
                      <a:headEnd type="none" w="med" len="med"/>
                      <a:tailEnd type="none" w="med" len="med"/>
                    </a:lnR>
                    <a:lnT w="3175" cap="flat" cmpd="sng" algn="ctr">
                      <a:no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0819641"/>
                  </a:ext>
                </a:extLst>
              </a:tr>
              <a:tr h="164995">
                <a:tc>
                  <a:txBody>
                    <a:bodyPr/>
                    <a:lstStyle/>
                    <a:p>
                      <a:pPr lvl="1" algn="l" rtl="0" fontAlgn="ctr"/>
                      <a:r>
                        <a:rPr lang="en-US" sz="1000" b="0" i="1" u="none" strike="noStrike" dirty="0">
                          <a:solidFill>
                            <a:srgbClr val="000000"/>
                          </a:solidFill>
                          <a:effectLst/>
                          <a:latin typeface="Calibri" panose="020F0502020204030204" pitchFamily="34" charset="0"/>
                        </a:rPr>
                        <a:t>Corporate Bonds</a:t>
                      </a:r>
                    </a:p>
                  </a:txBody>
                  <a:tcPr marL="119178" marR="6621" marT="6621" marB="0" anchor="ctr">
                    <a:lnL w="635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sz="1000" b="0" i="0" u="none" strike="noStrike" kern="1200" dirty="0">
                          <a:solidFill>
                            <a:srgbClr val="000000"/>
                          </a:solidFill>
                          <a:effectLst/>
                          <a:latin typeface="Calibri" panose="020F0502020204030204" pitchFamily="34" charset="0"/>
                          <a:ea typeface="+mn-ea"/>
                          <a:cs typeface="+mn-cs"/>
                        </a:rPr>
                        <a:t>6%</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sz="1000" b="0" i="0" u="none" strike="noStrike" kern="1200" dirty="0">
                          <a:solidFill>
                            <a:schemeClr val="tx1"/>
                          </a:solidFill>
                          <a:effectLst/>
                          <a:latin typeface="Calibri" panose="020F0502020204030204" pitchFamily="34" charset="0"/>
                          <a:ea typeface="+mn-ea"/>
                          <a:cs typeface="+mn-cs"/>
                        </a:rPr>
                        <a:t>1%</a:t>
                      </a:r>
                    </a:p>
                  </a:txBody>
                  <a:tcPr marL="9525" marR="9525" marT="9525" marB="0" anchor="ctr">
                    <a:lnL w="12700" cap="flat" cmpd="sng" algn="ctr">
                      <a:noFill/>
                      <a:prstDash val="solid"/>
                      <a:round/>
                      <a:headEnd type="none" w="med" len="med"/>
                      <a:tailEnd type="none" w="med" len="med"/>
                    </a:lnL>
                    <a:lnR w="6350" cap="flat" cmpd="sng" algn="ctr">
                      <a:noFill/>
                      <a:prstDash val="solid"/>
                      <a:round/>
                      <a:headEnd type="none" w="med" len="med"/>
                      <a:tailEnd type="none" w="med" len="med"/>
                    </a:lnR>
                    <a:lnT w="3175" cap="flat" cmpd="sng" algn="ctr">
                      <a:no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98527150"/>
                  </a:ext>
                </a:extLst>
              </a:tr>
              <a:tr h="164995">
                <a:tc>
                  <a:txBody>
                    <a:bodyPr/>
                    <a:lstStyle/>
                    <a:p>
                      <a:pPr lvl="1" algn="l" rtl="0" fontAlgn="ctr"/>
                      <a:r>
                        <a:rPr lang="en-US" sz="1000" b="0" i="1" u="none" strike="noStrike" dirty="0">
                          <a:solidFill>
                            <a:srgbClr val="000000"/>
                          </a:solidFill>
                          <a:effectLst/>
                          <a:latin typeface="Calibri" panose="020F0502020204030204" pitchFamily="34" charset="0"/>
                        </a:rPr>
                        <a:t>Equities</a:t>
                      </a:r>
                    </a:p>
                  </a:txBody>
                  <a:tcPr marL="119178" marR="6621" marT="6621" marB="0" anchor="ctr">
                    <a:lnL w="635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sz="1000" b="0" i="0" u="none" strike="noStrike" kern="1200" dirty="0">
                          <a:solidFill>
                            <a:srgbClr val="000000"/>
                          </a:solidFill>
                          <a:effectLst/>
                          <a:latin typeface="Calibri" panose="020F0502020204030204" pitchFamily="34" charset="0"/>
                          <a:ea typeface="+mn-ea"/>
                          <a:cs typeface="+mn-cs"/>
                        </a:rPr>
                        <a:t>8%</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sz="1000" b="0" i="0" u="none" strike="noStrike" kern="1200" dirty="0">
                          <a:solidFill>
                            <a:schemeClr val="tx1"/>
                          </a:solidFill>
                          <a:effectLst/>
                          <a:latin typeface="Calibri" panose="020F0502020204030204" pitchFamily="34" charset="0"/>
                          <a:ea typeface="+mn-ea"/>
                          <a:cs typeface="+mn-cs"/>
                        </a:rPr>
                        <a:t>0%</a:t>
                      </a:r>
                    </a:p>
                  </a:txBody>
                  <a:tcPr marL="9525" marR="9525" marT="9525" marB="0" anchor="ctr">
                    <a:lnL w="12700" cap="flat" cmpd="sng" algn="ctr">
                      <a:noFill/>
                      <a:prstDash val="solid"/>
                      <a:round/>
                      <a:headEnd type="none" w="med" len="med"/>
                      <a:tailEnd type="none" w="med" len="med"/>
                    </a:lnL>
                    <a:lnR w="6350" cap="flat" cmpd="sng" algn="ctr">
                      <a:noFill/>
                      <a:prstDash val="solid"/>
                      <a:round/>
                      <a:headEnd type="none" w="med" len="med"/>
                      <a:tailEnd type="none" w="med" len="med"/>
                    </a:lnR>
                    <a:lnT w="3175" cap="flat" cmpd="sng" algn="ctr">
                      <a:no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63444450"/>
                  </a:ext>
                </a:extLst>
              </a:tr>
              <a:tr h="164995">
                <a:tc>
                  <a:txBody>
                    <a:bodyPr/>
                    <a:lstStyle/>
                    <a:p>
                      <a:pPr lvl="1" algn="l" rtl="0" fontAlgn="ctr"/>
                      <a:r>
                        <a:rPr lang="en-US" sz="1000" b="0" i="1" u="none" strike="noStrike" dirty="0">
                          <a:solidFill>
                            <a:srgbClr val="000000"/>
                          </a:solidFill>
                          <a:effectLst/>
                          <a:latin typeface="Calibri" panose="020F0502020204030204" pitchFamily="34" charset="0"/>
                        </a:rPr>
                        <a:t>Mutual Funds / UCITs</a:t>
                      </a:r>
                    </a:p>
                  </a:txBody>
                  <a:tcPr marL="119178" marR="6621" marT="6621" marB="0" anchor="ctr">
                    <a:lnL w="635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sz="1000" b="0" i="0" u="none" strike="noStrike" kern="1200" dirty="0">
                          <a:solidFill>
                            <a:srgbClr val="000000"/>
                          </a:solidFill>
                          <a:effectLst/>
                          <a:latin typeface="Calibri" panose="020F0502020204030204" pitchFamily="34" charset="0"/>
                          <a:ea typeface="+mn-ea"/>
                          <a:cs typeface="+mn-cs"/>
                        </a:rPr>
                        <a:t>0%</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sz="1000" b="0" i="0" u="none" strike="noStrike" kern="1200" dirty="0">
                          <a:solidFill>
                            <a:schemeClr val="tx1"/>
                          </a:solidFill>
                          <a:effectLst/>
                          <a:latin typeface="Calibri" panose="020F0502020204030204" pitchFamily="34" charset="0"/>
                          <a:ea typeface="+mn-ea"/>
                          <a:cs typeface="+mn-cs"/>
                        </a:rPr>
                        <a:t>0%</a:t>
                      </a:r>
                    </a:p>
                  </a:txBody>
                  <a:tcPr marL="9525" marR="9525" marT="9525" marB="0" anchor="ctr">
                    <a:lnL w="12700" cap="flat" cmpd="sng" algn="ctr">
                      <a:noFill/>
                      <a:prstDash val="solid"/>
                      <a:round/>
                      <a:headEnd type="none" w="med" len="med"/>
                      <a:tailEnd type="none" w="med" len="med"/>
                    </a:lnL>
                    <a:lnR w="6350" cap="flat" cmpd="sng" algn="ctr">
                      <a:noFill/>
                      <a:prstDash val="solid"/>
                      <a:round/>
                      <a:headEnd type="none" w="med" len="med"/>
                      <a:tailEnd type="none" w="med" len="med"/>
                    </a:lnR>
                    <a:lnT w="3175" cap="flat" cmpd="sng" algn="ctr">
                      <a:no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17003040"/>
                  </a:ext>
                </a:extLst>
              </a:tr>
              <a:tr h="164995">
                <a:tc>
                  <a:txBody>
                    <a:bodyPr/>
                    <a:lstStyle/>
                    <a:p>
                      <a:pPr lvl="1" algn="l" rtl="0" fontAlgn="ctr"/>
                      <a:r>
                        <a:rPr lang="en-US" sz="1000" b="0" i="1" u="none" strike="noStrike" dirty="0">
                          <a:solidFill>
                            <a:srgbClr val="000000"/>
                          </a:solidFill>
                          <a:effectLst/>
                          <a:latin typeface="Calibri" panose="020F0502020204030204" pitchFamily="34" charset="0"/>
                        </a:rPr>
                        <a:t>Commodities - Gold</a:t>
                      </a:r>
                    </a:p>
                  </a:txBody>
                  <a:tcPr marL="119178" marR="6621" marT="6621" marB="0" anchor="ctr">
                    <a:lnL w="635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sz="1000" b="0" i="0" u="none" strike="noStrike" kern="1200" dirty="0">
                          <a:solidFill>
                            <a:srgbClr val="000000"/>
                          </a:solidFill>
                          <a:effectLst/>
                          <a:latin typeface="Calibri" panose="020F0502020204030204" pitchFamily="34" charset="0"/>
                          <a:ea typeface="+mn-ea"/>
                          <a:cs typeface="+mn-cs"/>
                        </a:rPr>
                        <a:t>0%</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sz="1000" b="0" i="0" u="none" strike="noStrike" kern="1200" dirty="0">
                          <a:solidFill>
                            <a:schemeClr val="tx1"/>
                          </a:solidFill>
                          <a:effectLst/>
                          <a:latin typeface="Calibri" panose="020F0502020204030204" pitchFamily="34" charset="0"/>
                          <a:ea typeface="+mn-ea"/>
                          <a:cs typeface="+mn-cs"/>
                        </a:rPr>
                        <a:t>0%</a:t>
                      </a:r>
                    </a:p>
                  </a:txBody>
                  <a:tcPr marL="9525" marR="9525" marT="9525" marB="0" anchor="ctr">
                    <a:lnL w="12700" cap="flat" cmpd="sng" algn="ctr">
                      <a:noFill/>
                      <a:prstDash val="solid"/>
                      <a:round/>
                      <a:headEnd type="none" w="med" len="med"/>
                      <a:tailEnd type="none" w="med" len="med"/>
                    </a:lnL>
                    <a:lnR w="6350" cap="flat" cmpd="sng" algn="ctr">
                      <a:noFill/>
                      <a:prstDash val="solid"/>
                      <a:round/>
                      <a:headEnd type="none" w="med" len="med"/>
                      <a:tailEnd type="none" w="med" len="med"/>
                    </a:lnR>
                    <a:lnT w="3175" cap="flat" cmpd="sng" algn="ctr">
                      <a:no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97414366"/>
                  </a:ext>
                </a:extLst>
              </a:tr>
              <a:tr h="164995">
                <a:tc>
                  <a:txBody>
                    <a:bodyPr/>
                    <a:lstStyle/>
                    <a:p>
                      <a:pPr lvl="1" algn="l" rtl="0" fontAlgn="ctr"/>
                      <a:r>
                        <a:rPr lang="en-US" sz="1000" b="0" i="1" u="none" strike="noStrike" dirty="0">
                          <a:solidFill>
                            <a:srgbClr val="000000"/>
                          </a:solidFill>
                          <a:effectLst/>
                          <a:latin typeface="Calibri" panose="020F0502020204030204" pitchFamily="34" charset="0"/>
                        </a:rPr>
                        <a:t>Commodities - Other</a:t>
                      </a:r>
                    </a:p>
                  </a:txBody>
                  <a:tcPr marL="119178" marR="6621" marT="6621" marB="0" anchor="ctr">
                    <a:lnL w="635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sz="1000" b="0" i="0" u="none" strike="noStrike" kern="1200" dirty="0">
                          <a:solidFill>
                            <a:srgbClr val="000000"/>
                          </a:solidFill>
                          <a:effectLst/>
                          <a:latin typeface="Calibri" panose="020F0502020204030204" pitchFamily="34" charset="0"/>
                          <a:ea typeface="+mn-ea"/>
                          <a:cs typeface="+mn-cs"/>
                        </a:rPr>
                        <a:t>0%</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sz="1000" b="0" i="0" u="none" strike="noStrike" kern="1200" dirty="0">
                          <a:solidFill>
                            <a:schemeClr val="tx1"/>
                          </a:solidFill>
                          <a:effectLst/>
                          <a:latin typeface="Calibri" panose="020F0502020204030204" pitchFamily="34" charset="0"/>
                          <a:ea typeface="+mn-ea"/>
                          <a:cs typeface="+mn-cs"/>
                        </a:rPr>
                        <a:t>0%</a:t>
                      </a:r>
                    </a:p>
                  </a:txBody>
                  <a:tcPr marL="9525" marR="9525" marT="9525" marB="0" anchor="ctr">
                    <a:lnL w="12700" cap="flat" cmpd="sng" algn="ctr">
                      <a:noFill/>
                      <a:prstDash val="solid"/>
                      <a:round/>
                      <a:headEnd type="none" w="med" len="med"/>
                      <a:tailEnd type="none" w="med" len="med"/>
                    </a:lnL>
                    <a:lnR w="6350" cap="flat" cmpd="sng" algn="ctr">
                      <a:noFill/>
                      <a:prstDash val="solid"/>
                      <a:round/>
                      <a:headEnd type="none" w="med" len="med"/>
                      <a:tailEnd type="none" w="med" len="med"/>
                    </a:lnR>
                    <a:lnT w="3175" cap="flat" cmpd="sng" algn="ctr">
                      <a:no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58088508"/>
                  </a:ext>
                </a:extLst>
              </a:tr>
              <a:tr h="164995">
                <a:tc>
                  <a:txBody>
                    <a:bodyPr/>
                    <a:lstStyle/>
                    <a:p>
                      <a:pPr lvl="1" algn="l" rtl="0" fontAlgn="ctr"/>
                      <a:r>
                        <a:rPr lang="en-US" sz="1000" b="0" i="1" u="none" strike="noStrike" dirty="0">
                          <a:solidFill>
                            <a:srgbClr val="000000"/>
                          </a:solidFill>
                          <a:effectLst/>
                          <a:latin typeface="Calibri" panose="020F0502020204030204" pitchFamily="34" charset="0"/>
                        </a:rPr>
                        <a:t>Other</a:t>
                      </a:r>
                    </a:p>
                  </a:txBody>
                  <a:tcPr marL="119178" marR="6621" marT="6621" marB="0" anchor="ctr">
                    <a:lnL w="635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sz="1000" b="0" i="0" u="none" strike="noStrike" kern="1200" dirty="0">
                          <a:solidFill>
                            <a:srgbClr val="000000"/>
                          </a:solidFill>
                          <a:effectLst/>
                          <a:latin typeface="Calibri" panose="020F0502020204030204" pitchFamily="34" charset="0"/>
                          <a:ea typeface="+mn-ea"/>
                          <a:cs typeface="+mn-cs"/>
                        </a:rPr>
                        <a:t>3%</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ysDash"/>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en-US" sz="1000" b="0" i="0" u="none" strike="noStrike" kern="1200" dirty="0">
                          <a:solidFill>
                            <a:schemeClr val="tx1"/>
                          </a:solidFill>
                          <a:effectLst/>
                          <a:latin typeface="Calibri" panose="020F0502020204030204" pitchFamily="34" charset="0"/>
                          <a:ea typeface="+mn-ea"/>
                          <a:cs typeface="+mn-cs"/>
                        </a:rPr>
                        <a:t>1%</a:t>
                      </a:r>
                    </a:p>
                  </a:txBody>
                  <a:tcPr marL="9525" marR="9525" marT="9525" marB="0" anchor="ctr">
                    <a:lnL w="12700" cap="flat" cmpd="sng" algn="ctr">
                      <a:noFill/>
                      <a:prstDash val="solid"/>
                      <a:round/>
                      <a:headEnd type="none" w="med" len="med"/>
                      <a:tailEnd type="none" w="med" len="med"/>
                    </a:lnL>
                    <a:lnR w="6350" cap="flat" cmpd="sng" algn="ctr">
                      <a:noFill/>
                      <a:prstDash val="solid"/>
                      <a:round/>
                      <a:headEnd type="none" w="med" len="med"/>
                      <a:tailEnd type="none" w="med" len="med"/>
                    </a:lnR>
                    <a:lnT w="3175" cap="flat" cmpd="sng" algn="ctr">
                      <a:noFill/>
                      <a:prstDash val="sysDash"/>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00551313"/>
                  </a:ext>
                </a:extLst>
              </a:tr>
            </a:tbl>
          </a:graphicData>
        </a:graphic>
      </p:graphicFrame>
      <p:sp>
        <p:nvSpPr>
          <p:cNvPr id="2" name="pole tekstowe 1">
            <a:extLst>
              <a:ext uri="{FF2B5EF4-FFF2-40B4-BE49-F238E27FC236}">
                <a16:creationId xmlns:a16="http://schemas.microsoft.com/office/drawing/2014/main" id="{E17745D2-4B6A-4C83-A52C-0A6D911341D2}"/>
              </a:ext>
            </a:extLst>
          </p:cNvPr>
          <p:cNvSpPr txBox="1"/>
          <p:nvPr/>
        </p:nvSpPr>
        <p:spPr>
          <a:xfrm>
            <a:off x="1355157" y="1241676"/>
            <a:ext cx="5048249" cy="400110"/>
          </a:xfrm>
          <a:prstGeom prst="rect">
            <a:avLst/>
          </a:prstGeom>
          <a:noFill/>
          <a:ln>
            <a:noFill/>
          </a:ln>
        </p:spPr>
        <p:txBody>
          <a:bodyPr wrap="square" rtlCol="0">
            <a:spAutoFit/>
          </a:bodyPr>
          <a:lstStyle/>
          <a:p>
            <a:r>
              <a:rPr lang="en-US" sz="2000" b="1" dirty="0"/>
              <a:t>Global Initial Margin Requirement *</a:t>
            </a:r>
            <a:endParaRPr lang="pl-PL" sz="2000" b="1" dirty="0"/>
          </a:p>
        </p:txBody>
      </p:sp>
      <p:graphicFrame>
        <p:nvGraphicFramePr>
          <p:cNvPr id="12" name="Chart 11"/>
          <p:cNvGraphicFramePr>
            <a:graphicFrameLocks/>
          </p:cNvGraphicFramePr>
          <p:nvPr>
            <p:extLst>
              <p:ext uri="{D42A27DB-BD31-4B8C-83A1-F6EECF244321}">
                <p14:modId xmlns:p14="http://schemas.microsoft.com/office/powerpoint/2010/main" val="3007651587"/>
              </p:ext>
            </p:extLst>
          </p:nvPr>
        </p:nvGraphicFramePr>
        <p:xfrm>
          <a:off x="2645302" y="1770819"/>
          <a:ext cx="3150661" cy="260384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p:cNvGraphicFramePr>
            <a:graphicFrameLocks/>
          </p:cNvGraphicFramePr>
          <p:nvPr>
            <p:extLst>
              <p:ext uri="{D42A27DB-BD31-4B8C-83A1-F6EECF244321}">
                <p14:modId xmlns:p14="http://schemas.microsoft.com/office/powerpoint/2010/main" val="3661149733"/>
              </p:ext>
            </p:extLst>
          </p:nvPr>
        </p:nvGraphicFramePr>
        <p:xfrm>
          <a:off x="471055" y="4254949"/>
          <a:ext cx="5324908" cy="2043898"/>
        </p:xfrm>
        <a:graphic>
          <a:graphicData uri="http://schemas.openxmlformats.org/drawingml/2006/chart">
            <c:chart xmlns:c="http://schemas.openxmlformats.org/drawingml/2006/chart" xmlns:r="http://schemas.openxmlformats.org/officeDocument/2006/relationships" r:id="rId4"/>
          </a:graphicData>
        </a:graphic>
      </p:graphicFrame>
      <p:sp>
        <p:nvSpPr>
          <p:cNvPr id="14" name="TextBox 3">
            <a:extLst>
              <a:ext uri="{FF2B5EF4-FFF2-40B4-BE49-F238E27FC236}">
                <a16:creationId xmlns:a16="http://schemas.microsoft.com/office/drawing/2014/main" id="{832E82E4-3D65-4311-A181-3E1A693FE12B}"/>
              </a:ext>
            </a:extLst>
          </p:cNvPr>
          <p:cNvSpPr txBox="1"/>
          <p:nvPr/>
        </p:nvSpPr>
        <p:spPr>
          <a:xfrm>
            <a:off x="285988" y="6264129"/>
            <a:ext cx="11204524" cy="276999"/>
          </a:xfrm>
          <a:prstGeom prst="rect">
            <a:avLst/>
          </a:prstGeom>
          <a:noFill/>
        </p:spPr>
        <p:txBody>
          <a:bodyPr wrap="square" rtlCol="0">
            <a:spAutoFit/>
          </a:bodyPr>
          <a:lstStyle/>
          <a:p>
            <a:r>
              <a:rPr lang="en-US" sz="1200" b="1" dirty="0"/>
              <a:t>* Figures as of quarter end, Sum of IM Required split by House/Clients (Net and Gross) is lower than Total IM required, due to no breakdown of IM required of NSE and HKSCC</a:t>
            </a:r>
          </a:p>
        </p:txBody>
      </p:sp>
      <p:graphicFrame>
        <p:nvGraphicFramePr>
          <p:cNvPr id="9" name="Diagramm 8">
            <a:extLst>
              <a:ext uri="{FF2B5EF4-FFF2-40B4-BE49-F238E27FC236}">
                <a16:creationId xmlns:a16="http://schemas.microsoft.com/office/drawing/2014/main" id="{9760093B-B4A9-49C0-976B-9FF15F5AAEEE}"/>
              </a:ext>
            </a:extLst>
          </p:cNvPr>
          <p:cNvGraphicFramePr>
            <a:graphicFrameLocks/>
          </p:cNvGraphicFramePr>
          <p:nvPr>
            <p:extLst>
              <p:ext uri="{D42A27DB-BD31-4B8C-83A1-F6EECF244321}">
                <p14:modId xmlns:p14="http://schemas.microsoft.com/office/powerpoint/2010/main" val="809866324"/>
              </p:ext>
            </p:extLst>
          </p:nvPr>
        </p:nvGraphicFramePr>
        <p:xfrm>
          <a:off x="-193182" y="1503833"/>
          <a:ext cx="3329188" cy="2479183"/>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439561819"/>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 name="Table 1"/>
          <p:cNvGraphicFramePr>
            <a:graphicFrameLocks noGrp="1"/>
          </p:cNvGraphicFramePr>
          <p:nvPr/>
        </p:nvGraphicFramePr>
        <p:xfrm>
          <a:off x="495808" y="491067"/>
          <a:ext cx="8128000" cy="518160"/>
        </p:xfrm>
        <a:graphic>
          <a:graphicData uri="http://schemas.openxmlformats.org/drawingml/2006/table">
            <a:tbl>
              <a:tblPr firstRow="1" bandRow="1">
                <a:tableStyleId>{2D5ABB26-0587-4C30-8999-92F81FD0307C}</a:tableStyleId>
              </a:tblPr>
              <a:tblGrid>
                <a:gridCol w="8128000">
                  <a:extLst>
                    <a:ext uri="{9D8B030D-6E8A-4147-A177-3AD203B41FA5}">
                      <a16:colId xmlns:a16="http://schemas.microsoft.com/office/drawing/2014/main" val="20000"/>
                    </a:ext>
                  </a:extLst>
                </a:gridCol>
              </a:tblGrid>
              <a:tr h="432138">
                <a:tc>
                  <a:txBody>
                    <a:bodyPr/>
                    <a:lstStyle/>
                    <a:p>
                      <a:r>
                        <a:rPr lang="en-US" sz="2800" b="1" dirty="0"/>
                        <a:t>CCP12 Members</a:t>
                      </a:r>
                    </a:p>
                  </a:txBody>
                  <a:tcPr/>
                </a:tc>
                <a:extLst>
                  <a:ext uri="{0D108BD9-81ED-4DB2-BD59-A6C34878D82A}">
                    <a16:rowId xmlns:a16="http://schemas.microsoft.com/office/drawing/2014/main" val="10000"/>
                  </a:ext>
                </a:extLst>
              </a:tr>
            </a:tbl>
          </a:graphicData>
        </a:graphic>
      </p:graphicFrame>
      <p:pic>
        <p:nvPicPr>
          <p:cNvPr id="5" name="Grafik 4">
            <a:extLst>
              <a:ext uri="{FF2B5EF4-FFF2-40B4-BE49-F238E27FC236}">
                <a16:creationId xmlns:a16="http://schemas.microsoft.com/office/drawing/2014/main" id="{BA07ACC3-B9B9-4456-816A-B90742AF6B5B}"/>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2492061" y="1085220"/>
            <a:ext cx="7534141" cy="5511800"/>
          </a:xfrm>
          <a:prstGeom prst="rect">
            <a:avLst/>
          </a:prstGeom>
        </p:spPr>
      </p:pic>
    </p:spTree>
    <p:extLst>
      <p:ext uri="{BB962C8B-B14F-4D97-AF65-F5344CB8AC3E}">
        <p14:creationId xmlns:p14="http://schemas.microsoft.com/office/powerpoint/2010/main" val="2174594981"/>
      </p:ext>
    </p:extLst>
  </p:cSld>
  <p:clrMapOvr>
    <a:masterClrMapping/>
  </p:clrMapOvr>
  <p:transition spd="me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sisl xmlns:xsi="http://www.w3.org/2001/XMLSchema-instance" xmlns:xsd="http://www.w3.org/2001/XMLSchema" xmlns="http://www.boldonjames.com/2008/01/sie/internal/label" sislVersion="0" policy="5e216652-7cb1-42d3-a22f-fb5c7f348db5" origin="userSelected">
  <element uid="id_classification_nonbusiness" value=""/>
</sisl>
</file>

<file path=customXml/item2.xml><?xml version="1.0" encoding="utf-8"?>
<WrappedLabelHistory xmlns:xsi="http://www.w3.org/2001/XMLSchema-instance" xmlns:xsd="http://www.w3.org/2001/XMLSchema" xmlns="http://www.boldonjames.com/2016/02/Classifier/internal/wrappedLabelHistory">
  <Value>PD94bWwgdmVyc2lvbj0iMS4wIiBlbmNvZGluZz0idXMtYXNjaWkiPz48bGFiZWxIaXN0b3J5IHhtbG5zOnhzaT0iaHR0cDovL3d3dy53My5vcmcvMjAwMS9YTUxTY2hlbWEtaW5zdGFuY2UiIHhtbG5zOnhzZD0iaHR0cDovL3d3dy53My5vcmcvMjAwMS9YTUxTY2hlbWEiIHhtbG5zPSJodHRwOi8vd3d3LmJvbGRvbmphbWVzLmNvbS8yMDE2LzAyL0NsYXNzaWZpZXIvaW50ZXJuYWwvbGFiZWxIaXN0b3J5Ij48aXRlbT48c2lzbCBzaXNsVmVyc2lvbj0iMCIgcG9saWN5PSI1ZTIxNjY1Mi03Y2IxLTQyZDMtYTIyZi1mYjVjN2YzNDhkYjUiIG9yaWdpbj0idXNlclNlbGVjdGVkIj48ZWxlbWVudCB1aWQ9ImlkX2NsYXNzaWZpY2F0aW9uX25vbmJ1c2luZXNzIiB2YWx1ZT0iIiB4bWxucz0iaHR0cDovL3d3dy5ib2xkb25qYW1lcy5jb20vMjAwOC8wMS9zaWUvaW50ZXJuYWwvbGFiZWwiIC8+PC9zaXNsPjxVc2VyTmFtZT5PQUFEXGNvNzg5PC9Vc2VyTmFtZT48RGF0ZVRpbWU+MjkvMTAvMjAxOCAxMDo0MDo1OTwvRGF0ZVRpbWU+PExhYmVsU3RyaW5nPlB1YmxpYzwvTGFiZWxTdHJpbmc+PC9pdGVtPjwvbGFiZWxIaXN0b3J5Pg==</Value>
</WrappedLabelHistory>
</file>

<file path=customXml/itemProps1.xml><?xml version="1.0" encoding="utf-8"?>
<ds:datastoreItem xmlns:ds="http://schemas.openxmlformats.org/officeDocument/2006/customXml" ds:itemID="{5A5D64AF-0976-44BC-AD9B-12D22ED965A6}">
  <ds:schemaRefs>
    <ds:schemaRef ds:uri="http://www.w3.org/2001/XMLSchema"/>
    <ds:schemaRef ds:uri="http://www.boldonjames.com/2008/01/sie/internal/label"/>
  </ds:schemaRefs>
</ds:datastoreItem>
</file>

<file path=customXml/itemProps2.xml><?xml version="1.0" encoding="utf-8"?>
<ds:datastoreItem xmlns:ds="http://schemas.openxmlformats.org/officeDocument/2006/customXml" ds:itemID="{0FA927D9-A205-457E-AB9C-BD76424F693C}">
  <ds:schemaRefs>
    <ds:schemaRef ds:uri="http://www.w3.org/2001/XMLSchema"/>
    <ds:schemaRef ds:uri="http://www.boldonjames.com/2016/02/Classifier/internal/wrappedLabelHistory"/>
  </ds:schemaRefs>
</ds:datastoreItem>
</file>

<file path=docProps/app.xml><?xml version="1.0" encoding="utf-8"?>
<Properties xmlns="http://schemas.openxmlformats.org/officeDocument/2006/extended-properties" xmlns:vt="http://schemas.openxmlformats.org/officeDocument/2006/docPropsVTypes">
  <TotalTime>0</TotalTime>
  <Words>474</Words>
  <Application>Microsoft Office PowerPoint</Application>
  <PresentationFormat>Breitbild</PresentationFormat>
  <Paragraphs>90</Paragraphs>
  <Slides>4</Slides>
  <Notes>4</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4</vt:i4>
      </vt:variant>
    </vt:vector>
  </HeadingPairs>
  <TitlesOfParts>
    <vt:vector size="9" baseType="lpstr">
      <vt:lpstr>Arial</vt:lpstr>
      <vt:lpstr>Calibri</vt:lpstr>
      <vt:lpstr>Calibri Light</vt:lpstr>
      <vt:lpstr>Wingdings</vt:lpstr>
      <vt:lpstr>Office Theme</vt:lpstr>
      <vt:lpstr>PowerPoint-Präsentation</vt:lpstr>
      <vt:lpstr>PowerPoint-Präsentation</vt:lpstr>
      <vt:lpstr>PowerPoint-Präsentation</vt:lpstr>
      <vt:lpstr>PowerPoint-Präsentation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hp1</dc:creator>
  <cp:lastModifiedBy>CCP12 office</cp:lastModifiedBy>
  <cp:revision>121</cp:revision>
  <cp:lastPrinted>2018-08-27T08:59:32Z</cp:lastPrinted>
  <dcterms:created xsi:type="dcterms:W3CDTF">2018-06-20T03:31:53Z</dcterms:created>
  <dcterms:modified xsi:type="dcterms:W3CDTF">2019-10-17T10:17:24Z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cc56f2e6-c5ca-4f8e-84f6-aab6db1c4030</vt:lpwstr>
  </property>
  <property fmtid="{D5CDD505-2E9C-101B-9397-08002B2CF9AE}" pid="3" name="bjSaver">
    <vt:lpwstr>5BLug628PbGvuJ0bi6KP69n7XAmIDLsJ</vt:lpwstr>
  </property>
  <property fmtid="{D5CDD505-2E9C-101B-9397-08002B2CF9AE}" pid="4" name="bjDocumentLabelXML">
    <vt:lpwstr>&lt;?xml version="1.0" encoding="us-ascii"?&gt;&lt;sisl xmlns:xsi="http://www.w3.org/2001/XMLSchema-instance" xmlns:xsd="http://www.w3.org/2001/XMLSchema" sislVersion="0" policy="5e216652-7cb1-42d3-a22f-fb5c7f348db5" origin="userSelected" xmlns="http://www.boldonj</vt:lpwstr>
  </property>
  <property fmtid="{D5CDD505-2E9C-101B-9397-08002B2CF9AE}" pid="5" name="bjDocumentLabelXML-0">
    <vt:lpwstr>ames.com/2008/01/sie/internal/label"&gt;&lt;element uid="id_classification_nonbusiness" value="" /&gt;&lt;/sisl&gt;</vt:lpwstr>
  </property>
  <property fmtid="{D5CDD505-2E9C-101B-9397-08002B2CF9AE}" pid="6" name="bjDocumentSecurityLabel">
    <vt:lpwstr>Public</vt:lpwstr>
  </property>
  <property fmtid="{D5CDD505-2E9C-101B-9397-08002B2CF9AE}" pid="7" name="DBG_Classification_ID">
    <vt:lpwstr>1</vt:lpwstr>
  </property>
  <property fmtid="{D5CDD505-2E9C-101B-9397-08002B2CF9AE}" pid="8" name="DBG_Classification_Name">
    <vt:lpwstr>Public</vt:lpwstr>
  </property>
  <property fmtid="{D5CDD505-2E9C-101B-9397-08002B2CF9AE}" pid="9" name="bjLabelHistoryID">
    <vt:lpwstr>{0FA927D9-A205-457E-AB9C-BD76424F693C}</vt:lpwstr>
  </property>
</Properties>
</file>